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9"/>
  </p:notesMasterIdLst>
  <p:sldIdLst>
    <p:sldId id="319" r:id="rId2"/>
    <p:sldId id="258" r:id="rId3"/>
    <p:sldId id="259" r:id="rId4"/>
    <p:sldId id="260" r:id="rId5"/>
    <p:sldId id="261" r:id="rId6"/>
    <p:sldId id="289" r:id="rId7"/>
    <p:sldId id="290" r:id="rId8"/>
    <p:sldId id="298" r:id="rId9"/>
    <p:sldId id="291" r:id="rId10"/>
    <p:sldId id="292" r:id="rId11"/>
    <p:sldId id="293" r:id="rId12"/>
    <p:sldId id="294" r:id="rId13"/>
    <p:sldId id="295" r:id="rId14"/>
    <p:sldId id="299" r:id="rId15"/>
    <p:sldId id="296" r:id="rId16"/>
    <p:sldId id="300" r:id="rId17"/>
    <p:sldId id="297" r:id="rId18"/>
    <p:sldId id="304" r:id="rId19"/>
    <p:sldId id="267" r:id="rId20"/>
    <p:sldId id="301" r:id="rId21"/>
    <p:sldId id="302" r:id="rId22"/>
    <p:sldId id="308" r:id="rId23"/>
    <p:sldId id="305" r:id="rId24"/>
    <p:sldId id="268" r:id="rId25"/>
    <p:sldId id="269" r:id="rId26"/>
    <p:sldId id="270" r:id="rId27"/>
    <p:sldId id="271" r:id="rId28"/>
    <p:sldId id="272" r:id="rId29"/>
    <p:sldId id="273" r:id="rId30"/>
    <p:sldId id="263" r:id="rId31"/>
    <p:sldId id="262" r:id="rId32"/>
    <p:sldId id="264" r:id="rId33"/>
    <p:sldId id="307" r:id="rId34"/>
    <p:sldId id="275" r:id="rId35"/>
    <p:sldId id="276" r:id="rId36"/>
    <p:sldId id="278" r:id="rId37"/>
    <p:sldId id="277" r:id="rId38"/>
    <p:sldId id="279" r:id="rId39"/>
    <p:sldId id="280" r:id="rId40"/>
    <p:sldId id="265" r:id="rId41"/>
    <p:sldId id="282" r:id="rId42"/>
    <p:sldId id="283" r:id="rId43"/>
    <p:sldId id="284" r:id="rId44"/>
    <p:sldId id="281" r:id="rId45"/>
    <p:sldId id="287" r:id="rId46"/>
    <p:sldId id="288" r:id="rId47"/>
    <p:sldId id="310" r:id="rId48"/>
    <p:sldId id="309" r:id="rId49"/>
    <p:sldId id="311" r:id="rId50"/>
    <p:sldId id="312" r:id="rId51"/>
    <p:sldId id="303" r:id="rId52"/>
    <p:sldId id="313" r:id="rId53"/>
    <p:sldId id="314" r:id="rId54"/>
    <p:sldId id="316" r:id="rId55"/>
    <p:sldId id="317" r:id="rId56"/>
    <p:sldId id="318" r:id="rId57"/>
    <p:sldId id="320" r:id="rId58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>
    <p:restoredLeft sz="15620"/>
    <p:restoredTop sz="94660"/>
  </p:normalViewPr>
  <p:slideViewPr>
    <p:cSldViewPr snapToGrid="0" snapToObjects="1">
      <p:cViewPr>
        <p:scale>
          <a:sx n="66" d="100"/>
          <a:sy n="66" d="100"/>
        </p:scale>
        <p:origin x="-1672" y="-2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theme" Target="theme/theme1.xml"/><Relationship Id="rId64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notesMaster" Target="notesMasters/notesMaster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printerSettings" Target="printerSettings/printerSettings1.bin"/><Relationship Id="rId61" Type="http://schemas.openxmlformats.org/officeDocument/2006/relationships/presProps" Target="presProps.xml"/><Relationship Id="rId62" Type="http://schemas.openxmlformats.org/officeDocument/2006/relationships/viewProps" Target="view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C3EAF33-E85A-1749-8337-ADA5D759D082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D844B24-C2BC-D841-8B23-A439B7EB72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070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D844B24-C2BC-D841-8B23-A439B7EB721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60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4564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0980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2194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9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19845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766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07263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124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1157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79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5045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2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F22BD6-B1FE-4A4D-AE9A-47444F079EE0}" type="datetimeFigureOut">
              <a:rPr lang="en-US" smtClean="0"/>
              <a:t>10/27/15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B541CD-1976-FA4B-9B49-52724B356C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4865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3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4" Type="http://schemas.openxmlformats.org/officeDocument/2006/relationships/image" Target="../media/image3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jp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jp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jp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jp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g"/><Relationship Id="rId3" Type="http://schemas.openxmlformats.org/officeDocument/2006/relationships/image" Target="../media/image48.jp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g"/><Relationship Id="rId3" Type="http://schemas.openxmlformats.org/officeDocument/2006/relationships/image" Target="../media/image51.jp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2.png"/><Relationship Id="rId3" Type="http://schemas.openxmlformats.org/officeDocument/2006/relationships/image" Target="../media/image53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jpg"/><Relationship Id="rId3" Type="http://schemas.openxmlformats.org/officeDocument/2006/relationships/image" Target="../media/image58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08097" y="1096895"/>
            <a:ext cx="76576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oudy Old Style"/>
                <a:cs typeface="Goudy Old Style"/>
              </a:rPr>
              <a:t>La </a:t>
            </a:r>
            <a:r>
              <a:rPr lang="en-US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oudy Old Style"/>
                <a:cs typeface="Goudy Old Style"/>
              </a:rPr>
              <a:t>civilizaci</a:t>
            </a:r>
            <a:r>
              <a:rPr lang="en-US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oudy Old Style"/>
                <a:cs typeface="Goudy Old Style"/>
              </a:rPr>
              <a:t>ón</a:t>
            </a:r>
            <a:r>
              <a:rPr lang="en-US" sz="7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oudy Old Style"/>
                <a:cs typeface="Goudy Old Style"/>
              </a:rPr>
              <a:t> de </a:t>
            </a:r>
            <a:r>
              <a:rPr lang="en-US" sz="72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Goudy Old Style"/>
                <a:cs typeface="Goudy Old Style"/>
              </a:rPr>
              <a:t>España</a:t>
            </a:r>
            <a:endParaRPr lang="en-US" sz="7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Goudy Old Style"/>
              <a:cs typeface="Goudy Old Style"/>
            </a:endParaRPr>
          </a:p>
        </p:txBody>
      </p:sp>
    </p:spTree>
    <p:extLst>
      <p:ext uri="{BB962C8B-B14F-4D97-AF65-F5344CB8AC3E}">
        <p14:creationId xmlns:p14="http://schemas.microsoft.com/office/powerpoint/2010/main" val="27416770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Cádiz</a:t>
            </a:r>
            <a:endParaRPr lang="en-US" dirty="0"/>
          </a:p>
        </p:txBody>
      </p:sp>
      <p:pic>
        <p:nvPicPr>
          <p:cNvPr id="6" name="Content Placeholder 5" descr="cadiz3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" b="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944550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Cádiz</a:t>
            </a:r>
            <a:endParaRPr lang="en-US" dirty="0"/>
          </a:p>
        </p:txBody>
      </p:sp>
      <p:pic>
        <p:nvPicPr>
          <p:cNvPr id="4" name="Content Placeholder 3" descr="cadiz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84186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Cádiz</a:t>
            </a:r>
            <a:endParaRPr lang="en-US" dirty="0"/>
          </a:p>
        </p:txBody>
      </p:sp>
      <p:pic>
        <p:nvPicPr>
          <p:cNvPr id="7" name="Picture 6" descr="cadiz-tambien-tiene-un-color-especia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01" y="1268303"/>
            <a:ext cx="6208350" cy="496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3857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griegos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Fundaron</a:t>
            </a:r>
            <a:r>
              <a:rPr lang="en-US" sz="4800" dirty="0" smtClean="0"/>
              <a:t> </a:t>
            </a:r>
            <a:r>
              <a:rPr lang="en-US" sz="4800" dirty="0" err="1" smtClean="0"/>
              <a:t>colonias</a:t>
            </a:r>
            <a:r>
              <a:rPr lang="en-US" sz="4800" dirty="0" smtClean="0"/>
              <a:t> en la costa oriental de </a:t>
            </a:r>
            <a:r>
              <a:rPr lang="en-US" sz="4800" dirty="0" err="1" smtClean="0"/>
              <a:t>España</a:t>
            </a:r>
            <a:r>
              <a:rPr lang="en-US" sz="4800" dirty="0" smtClean="0"/>
              <a:t>.</a:t>
            </a:r>
          </a:p>
          <a:p>
            <a:r>
              <a:rPr lang="en-US" sz="4000" dirty="0" smtClean="0"/>
              <a:t>(Los </a:t>
            </a:r>
            <a:r>
              <a:rPr lang="en-US" sz="4000" dirty="0" err="1" smtClean="0"/>
              <a:t>primeros</a:t>
            </a:r>
            <a:r>
              <a:rPr lang="en-US" sz="4000" dirty="0" smtClean="0"/>
              <a:t> </a:t>
            </a:r>
            <a:r>
              <a:rPr lang="en-US" sz="4000" dirty="0" err="1" smtClean="0"/>
              <a:t>griegos</a:t>
            </a:r>
            <a:r>
              <a:rPr lang="en-US" sz="4000" dirty="0" smtClean="0"/>
              <a:t> </a:t>
            </a:r>
            <a:r>
              <a:rPr lang="en-US" sz="4000" dirty="0" err="1" smtClean="0"/>
              <a:t>vinieron</a:t>
            </a:r>
            <a:r>
              <a:rPr lang="en-US" sz="4000" dirty="0" smtClean="0"/>
              <a:t> en el </a:t>
            </a:r>
            <a:r>
              <a:rPr lang="en-US" sz="4000" dirty="0" err="1" smtClean="0"/>
              <a:t>año</a:t>
            </a:r>
            <a:r>
              <a:rPr lang="en-US" sz="4000" dirty="0" smtClean="0"/>
              <a:t> 547 </a:t>
            </a:r>
            <a:r>
              <a:rPr lang="en-US" sz="4000" dirty="0" err="1" smtClean="0"/>
              <a:t>a.C</a:t>
            </a:r>
            <a:r>
              <a:rPr lang="en-US" sz="4000" dirty="0" smtClean="0"/>
              <a:t>.)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1016232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 </a:t>
            </a:r>
            <a:r>
              <a:rPr lang="en-US" dirty="0" err="1" smtClean="0"/>
              <a:t>ruinas</a:t>
            </a:r>
            <a:r>
              <a:rPr lang="en-US" dirty="0" smtClean="0"/>
              <a:t> </a:t>
            </a:r>
            <a:r>
              <a:rPr lang="en-US" dirty="0" err="1" smtClean="0"/>
              <a:t>griegas</a:t>
            </a:r>
            <a:r>
              <a:rPr lang="en-US" dirty="0" smtClean="0"/>
              <a:t> en Cataluña</a:t>
            </a:r>
            <a:endParaRPr lang="en-US" dirty="0"/>
          </a:p>
        </p:txBody>
      </p:sp>
      <p:pic>
        <p:nvPicPr>
          <p:cNvPr id="4" name="Content Placeholder 3" descr="griego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" b="27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81512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cartagineses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400" dirty="0" err="1" smtClean="0"/>
              <a:t>Fueron</a:t>
            </a:r>
            <a:r>
              <a:rPr lang="en-US" sz="4400" dirty="0" smtClean="0"/>
              <a:t> </a:t>
            </a:r>
            <a:r>
              <a:rPr lang="en-US" sz="4400" dirty="0" err="1" smtClean="0"/>
              <a:t>una</a:t>
            </a:r>
            <a:r>
              <a:rPr lang="en-US" sz="4400" dirty="0" smtClean="0"/>
              <a:t> </a:t>
            </a:r>
            <a:r>
              <a:rPr lang="en-US" sz="4400" dirty="0" err="1" smtClean="0"/>
              <a:t>nación</a:t>
            </a:r>
            <a:r>
              <a:rPr lang="en-US" sz="4400" dirty="0" smtClean="0"/>
              <a:t> </a:t>
            </a:r>
            <a:r>
              <a:rPr lang="en-US" sz="4400" dirty="0" err="1" smtClean="0"/>
              <a:t>guerrera</a:t>
            </a:r>
            <a:r>
              <a:rPr lang="en-US" sz="4400" dirty="0" smtClean="0"/>
              <a:t> y </a:t>
            </a:r>
            <a:r>
              <a:rPr lang="en-US" sz="4400" dirty="0" err="1" smtClean="0"/>
              <a:t>vencieron</a:t>
            </a:r>
            <a:r>
              <a:rPr lang="en-US" sz="4400" dirty="0" smtClean="0"/>
              <a:t> a los </a:t>
            </a:r>
            <a:r>
              <a:rPr lang="en-US" sz="4400" dirty="0" err="1" smtClean="0"/>
              <a:t>celtíberos</a:t>
            </a:r>
            <a:r>
              <a:rPr lang="en-US" sz="4400" dirty="0" smtClean="0"/>
              <a:t>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406960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cartagineses</a:t>
            </a:r>
            <a:endParaRPr lang="en-US" dirty="0"/>
          </a:p>
        </p:txBody>
      </p:sp>
      <p:pic>
        <p:nvPicPr>
          <p:cNvPr id="6" name="Picture 5" descr="cartagines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4666" y="1524001"/>
            <a:ext cx="2733500" cy="4852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4758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berica_prerrom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712" y="1642906"/>
            <a:ext cx="6049880" cy="4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14358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romanos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93115"/>
            <a:ext cx="8229600" cy="827482"/>
          </a:xfrm>
        </p:spPr>
        <p:txBody>
          <a:bodyPr>
            <a:normAutofit/>
          </a:bodyPr>
          <a:lstStyle/>
          <a:p>
            <a:r>
              <a:rPr lang="en-US" sz="3600" dirty="0" err="1" smtClean="0">
                <a:latin typeface="Helvetica"/>
                <a:cs typeface="Helvetica"/>
              </a:rPr>
              <a:t>Vencieron</a:t>
            </a:r>
            <a:r>
              <a:rPr lang="en-US" sz="3600" dirty="0" smtClean="0">
                <a:latin typeface="Helvetica"/>
                <a:cs typeface="Helvetica"/>
              </a:rPr>
              <a:t> a </a:t>
            </a:r>
            <a:r>
              <a:rPr lang="en-US" sz="3600" dirty="0" err="1" smtClean="0">
                <a:latin typeface="Helvetica"/>
                <a:cs typeface="Helvetica"/>
              </a:rPr>
              <a:t>todos</a:t>
            </a:r>
            <a:r>
              <a:rPr lang="en-US" sz="3600" dirty="0" smtClean="0">
                <a:latin typeface="Helvetica"/>
                <a:cs typeface="Helvetica"/>
              </a:rPr>
              <a:t>. 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65818" y="4156655"/>
            <a:ext cx="7484516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Helvetica"/>
                <a:cs typeface="Helvetica"/>
              </a:rPr>
              <a:t>(</a:t>
            </a:r>
            <a:r>
              <a:rPr lang="en-US" sz="2800" dirty="0" err="1" smtClean="0">
                <a:latin typeface="Helvetica"/>
                <a:cs typeface="Helvetica"/>
              </a:rPr>
              <a:t>Llegaron</a:t>
            </a:r>
            <a:r>
              <a:rPr lang="en-US" sz="2800" dirty="0" smtClean="0">
                <a:latin typeface="Helvetica"/>
                <a:cs typeface="Helvetica"/>
              </a:rPr>
              <a:t> a la </a:t>
            </a:r>
            <a:r>
              <a:rPr lang="en-US" sz="2800" dirty="0" err="1" smtClean="0">
                <a:latin typeface="Helvetica"/>
                <a:cs typeface="Helvetica"/>
              </a:rPr>
              <a:t>península</a:t>
            </a:r>
            <a:r>
              <a:rPr lang="en-US" sz="2800" dirty="0" smtClean="0">
                <a:latin typeface="Helvetica"/>
                <a:cs typeface="Helvetica"/>
              </a:rPr>
              <a:t> en el </a:t>
            </a:r>
            <a:r>
              <a:rPr lang="en-US" sz="2800" dirty="0" err="1" smtClean="0">
                <a:latin typeface="Helvetica"/>
                <a:cs typeface="Helvetica"/>
              </a:rPr>
              <a:t>año</a:t>
            </a:r>
            <a:r>
              <a:rPr lang="en-US" sz="2800" dirty="0" smtClean="0">
                <a:latin typeface="Helvetica"/>
                <a:cs typeface="Helvetica"/>
              </a:rPr>
              <a:t> 218 </a:t>
            </a:r>
            <a:r>
              <a:rPr lang="en-US" sz="2800" dirty="0" err="1" smtClean="0">
                <a:latin typeface="Helvetica"/>
                <a:cs typeface="Helvetica"/>
              </a:rPr>
              <a:t>a.C</a:t>
            </a:r>
            <a:r>
              <a:rPr lang="en-US" sz="2800" dirty="0" smtClean="0">
                <a:latin typeface="Helvetica"/>
                <a:cs typeface="Helvetica"/>
              </a:rPr>
              <a:t>.)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2559423"/>
            <a:ext cx="59113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*</a:t>
            </a:r>
            <a:r>
              <a:rPr lang="en-US" sz="3600" dirty="0" err="1" smtClean="0">
                <a:latin typeface="Helvetica"/>
                <a:cs typeface="Helvetica"/>
              </a:rPr>
              <a:t>Reinaron</a:t>
            </a:r>
            <a:r>
              <a:rPr lang="en-US" sz="3600" dirty="0" smtClean="0">
                <a:latin typeface="Helvetica"/>
                <a:cs typeface="Helvetica"/>
              </a:rPr>
              <a:t> en </a:t>
            </a:r>
            <a:r>
              <a:rPr lang="en-US" sz="3600" dirty="0" err="1" smtClean="0">
                <a:latin typeface="Helvetica"/>
                <a:cs typeface="Helvetica"/>
              </a:rPr>
              <a:t>España</a:t>
            </a:r>
            <a:r>
              <a:rPr lang="en-US" sz="3600" dirty="0" smtClean="0">
                <a:latin typeface="Helvetica"/>
                <a:cs typeface="Helvetica"/>
              </a:rPr>
              <a:t> </a:t>
            </a:r>
            <a:r>
              <a:rPr lang="en-US" sz="3600" dirty="0" err="1" smtClean="0">
                <a:latin typeface="Helvetica"/>
                <a:cs typeface="Helvetica"/>
              </a:rPr>
              <a:t>por</a:t>
            </a:r>
            <a:r>
              <a:rPr lang="en-US" sz="3600" dirty="0" smtClean="0">
                <a:latin typeface="Helvetica"/>
                <a:cs typeface="Helvetica"/>
              </a:rPr>
              <a:t> 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1736" y="2559423"/>
            <a:ext cx="35017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latin typeface="Helvetica"/>
                <a:cs typeface="Helvetica"/>
              </a:rPr>
              <a:t>6 </a:t>
            </a:r>
            <a:r>
              <a:rPr lang="en-US" sz="3600" b="1" dirty="0" err="1" smtClean="0">
                <a:latin typeface="Helvetica"/>
                <a:cs typeface="Helvetica"/>
              </a:rPr>
              <a:t>siglos</a:t>
            </a:r>
            <a:r>
              <a:rPr lang="en-US" sz="3600" b="1" dirty="0" smtClean="0">
                <a:latin typeface="Helvetica"/>
                <a:cs typeface="Helvetica"/>
              </a:rPr>
              <a:t>.</a:t>
            </a:r>
            <a:endParaRPr lang="en-US" sz="36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7927411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La </a:t>
            </a:r>
            <a:r>
              <a:rPr lang="en-US" sz="5400" dirty="0" err="1" smtClean="0"/>
              <a:t>influencia</a:t>
            </a:r>
            <a:r>
              <a:rPr lang="en-US" sz="5400" dirty="0" smtClean="0"/>
              <a:t> </a:t>
            </a:r>
            <a:r>
              <a:rPr lang="en-US" sz="5400" dirty="0" err="1" smtClean="0"/>
              <a:t>romana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La </a:t>
            </a:r>
            <a:r>
              <a:rPr lang="en-US" sz="4000" dirty="0" err="1" smtClean="0"/>
              <a:t>religión</a:t>
            </a:r>
            <a:endParaRPr lang="en-US" sz="4000" dirty="0" smtClean="0"/>
          </a:p>
          <a:p>
            <a:r>
              <a:rPr lang="en-US" sz="4000" dirty="0" smtClean="0"/>
              <a:t>La </a:t>
            </a:r>
            <a:r>
              <a:rPr lang="en-US" sz="4000" dirty="0" err="1" smtClean="0"/>
              <a:t>lengua</a:t>
            </a:r>
            <a:r>
              <a:rPr lang="en-US" sz="4000" dirty="0" smtClean="0"/>
              <a:t>: el </a:t>
            </a:r>
            <a:r>
              <a:rPr lang="en-US" sz="4000" dirty="0" err="1" smtClean="0"/>
              <a:t>castellano</a:t>
            </a:r>
            <a:r>
              <a:rPr lang="en-US" sz="4000" dirty="0" smtClean="0"/>
              <a:t> se </a:t>
            </a:r>
            <a:r>
              <a:rPr lang="en-US" sz="4000" dirty="0" err="1" smtClean="0"/>
              <a:t>deriva</a:t>
            </a:r>
            <a:r>
              <a:rPr lang="en-US" sz="4000" dirty="0" smtClean="0"/>
              <a:t> de </a:t>
            </a:r>
            <a:r>
              <a:rPr lang="en-US" sz="4000" dirty="0" err="1" smtClean="0"/>
              <a:t>latín</a:t>
            </a:r>
            <a:endParaRPr lang="en-US" sz="4000" dirty="0" smtClean="0"/>
          </a:p>
          <a:p>
            <a:r>
              <a:rPr lang="en-US" sz="4000" dirty="0" smtClean="0"/>
              <a:t>Las </a:t>
            </a:r>
            <a:r>
              <a:rPr lang="en-US" sz="4000" dirty="0" err="1" smtClean="0"/>
              <a:t>leyes</a:t>
            </a:r>
            <a:endParaRPr lang="en-US" sz="4000" dirty="0" smtClean="0"/>
          </a:p>
          <a:p>
            <a:r>
              <a:rPr lang="en-US" sz="4000" dirty="0" err="1" smtClean="0"/>
              <a:t>Constuyeron</a:t>
            </a:r>
            <a:r>
              <a:rPr lang="en-US" sz="4000" dirty="0" smtClean="0"/>
              <a:t> </a:t>
            </a:r>
            <a:r>
              <a:rPr lang="en-US" sz="4000" dirty="0" err="1" smtClean="0"/>
              <a:t>puentes</a:t>
            </a:r>
            <a:r>
              <a:rPr lang="en-US" sz="4000" dirty="0" smtClean="0"/>
              <a:t>, </a:t>
            </a:r>
            <a:r>
              <a:rPr lang="en-US" sz="4000" dirty="0" err="1" smtClean="0"/>
              <a:t>acueductos</a:t>
            </a:r>
            <a:r>
              <a:rPr lang="en-US" sz="4000" dirty="0" smtClean="0"/>
              <a:t> y </a:t>
            </a:r>
            <a:r>
              <a:rPr lang="en-US" sz="4000" dirty="0" err="1" smtClean="0"/>
              <a:t>caminos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2978894620"/>
      </p:ext>
    </p:extLst>
  </p:cSld>
  <p:clrMapOvr>
    <a:masterClrMapping/>
  </p:clrMapOvr>
  <p:transition xmlns:p14="http://schemas.microsoft.com/office/powerpoint/2010/main" spd="slow">
    <p:wip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" y="0"/>
            <a:ext cx="910243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7265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influencia</a:t>
            </a:r>
            <a:r>
              <a:rPr lang="en-US" dirty="0" smtClean="0"/>
              <a:t> </a:t>
            </a:r>
            <a:r>
              <a:rPr lang="en-US" dirty="0" err="1" smtClean="0"/>
              <a:t>romana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en-US" dirty="0" smtClean="0"/>
              <a:t>La </a:t>
            </a:r>
            <a:r>
              <a:rPr lang="en-US" dirty="0" err="1" smtClean="0"/>
              <a:t>religión</a:t>
            </a:r>
            <a:r>
              <a:rPr lang="en-US" dirty="0" smtClean="0"/>
              <a:t> </a:t>
            </a:r>
            <a:r>
              <a:rPr lang="en-US" dirty="0" err="1" smtClean="0"/>
              <a:t>cristiana</a:t>
            </a:r>
            <a:endParaRPr lang="en-US" dirty="0"/>
          </a:p>
        </p:txBody>
      </p:sp>
      <p:pic>
        <p:nvPicPr>
          <p:cNvPr id="4" name="Picture 3" descr="christia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2479" y="2692615"/>
            <a:ext cx="5493681" cy="3433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10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influencia</a:t>
            </a:r>
            <a:r>
              <a:rPr lang="en-US" dirty="0" smtClean="0"/>
              <a:t> </a:t>
            </a:r>
            <a:r>
              <a:rPr lang="en-US" dirty="0" err="1" smtClean="0"/>
              <a:t>romana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2"/>
            <a:ext cx="2582783" cy="1247877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La </a:t>
            </a:r>
            <a:r>
              <a:rPr lang="en-US" dirty="0" err="1" smtClean="0">
                <a:latin typeface="Helvetica"/>
                <a:cs typeface="Helvetica"/>
              </a:rPr>
              <a:t>lengua</a:t>
            </a:r>
            <a:r>
              <a:rPr lang="en-US" dirty="0" smtClean="0">
                <a:latin typeface="Helvetica"/>
                <a:cs typeface="Helvetica"/>
              </a:rPr>
              <a:t>: 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lati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6808" y="2463203"/>
            <a:ext cx="4478591" cy="368364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828339" y="1643491"/>
            <a:ext cx="615692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El </a:t>
            </a:r>
            <a:r>
              <a:rPr lang="en-US" sz="3200" dirty="0" err="1" smtClean="0">
                <a:latin typeface="Helvetica"/>
                <a:cs typeface="Helvetica"/>
              </a:rPr>
              <a:t>castellano</a:t>
            </a:r>
            <a:r>
              <a:rPr lang="en-US" sz="3200" dirty="0" smtClean="0">
                <a:latin typeface="Helvetica"/>
                <a:cs typeface="Helvetica"/>
              </a:rPr>
              <a:t> se </a:t>
            </a:r>
            <a:r>
              <a:rPr lang="en-US" sz="3200" dirty="0" err="1" smtClean="0">
                <a:latin typeface="Helvetica"/>
                <a:cs typeface="Helvetica"/>
              </a:rPr>
              <a:t>deriva</a:t>
            </a:r>
            <a:r>
              <a:rPr lang="en-US" sz="3200" dirty="0" smtClean="0">
                <a:latin typeface="Helvetica"/>
                <a:cs typeface="Helvetica"/>
              </a:rPr>
              <a:t> de </a:t>
            </a:r>
            <a:r>
              <a:rPr lang="en-US" sz="3200" dirty="0" err="1" smtClean="0">
                <a:latin typeface="Helvetica"/>
                <a:cs typeface="Helvetica"/>
              </a:rPr>
              <a:t>latín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2078860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cs typeface="Helvetica"/>
              </a:rPr>
              <a:t>La </a:t>
            </a:r>
            <a:r>
              <a:rPr lang="en-US" dirty="0" err="1" smtClean="0">
                <a:cs typeface="Helvetica"/>
              </a:rPr>
              <a:t>influencia</a:t>
            </a:r>
            <a:r>
              <a:rPr lang="en-US" dirty="0" smtClean="0">
                <a:cs typeface="Helvetica"/>
              </a:rPr>
              <a:t> </a:t>
            </a:r>
            <a:r>
              <a:rPr lang="en-US" dirty="0" err="1" smtClean="0">
                <a:cs typeface="Helvetica"/>
              </a:rPr>
              <a:t>romana</a:t>
            </a:r>
            <a:endParaRPr lang="en-US" dirty="0">
              <a:cs typeface="Helvetic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4404" y="1734909"/>
            <a:ext cx="3313918" cy="1286364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Helvetica"/>
                <a:cs typeface="Helvetica"/>
              </a:rPr>
              <a:t>Las </a:t>
            </a:r>
            <a:r>
              <a:rPr lang="en-US" sz="4000" dirty="0" err="1" smtClean="0">
                <a:latin typeface="Helvetica"/>
                <a:cs typeface="Helvetica"/>
              </a:rPr>
              <a:t>leyes</a:t>
            </a:r>
            <a:endParaRPr lang="en-US" sz="4000" dirty="0">
              <a:latin typeface="Helvetica"/>
              <a:cs typeface="Helvetica"/>
            </a:endParaRPr>
          </a:p>
        </p:txBody>
      </p:sp>
      <p:pic>
        <p:nvPicPr>
          <p:cNvPr id="4" name="Picture 3" descr="ley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212" y="3021273"/>
            <a:ext cx="5575774" cy="3133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68075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influencia</a:t>
            </a:r>
            <a:r>
              <a:rPr lang="en-US" dirty="0" smtClean="0"/>
              <a:t> </a:t>
            </a:r>
            <a:r>
              <a:rPr lang="en-US" dirty="0" err="1" smtClean="0"/>
              <a:t>romana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766782"/>
          </a:xfrm>
        </p:spPr>
        <p:txBody>
          <a:bodyPr/>
          <a:lstStyle/>
          <a:p>
            <a:r>
              <a:rPr lang="en-US" dirty="0" err="1" smtClean="0">
                <a:latin typeface="Helvetica"/>
                <a:cs typeface="Helvetica"/>
              </a:rPr>
              <a:t>Construyeron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aqueduct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55640"/>
            <a:ext cx="4034207" cy="4805723"/>
          </a:xfrm>
          <a:prstGeom prst="rect">
            <a:avLst/>
          </a:prstGeom>
        </p:spPr>
      </p:pic>
      <p:pic>
        <p:nvPicPr>
          <p:cNvPr id="5" name="Picture 4" descr="JPortugall-old-bridge-8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4207" y="2607452"/>
            <a:ext cx="2911577" cy="1477626"/>
          </a:xfrm>
          <a:prstGeom prst="rect">
            <a:avLst/>
          </a:prstGeom>
        </p:spPr>
      </p:pic>
      <p:pic>
        <p:nvPicPr>
          <p:cNvPr id="6" name="Picture 5" descr="road2-800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886" y="4648333"/>
            <a:ext cx="4180114" cy="13637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7846" y="4537830"/>
            <a:ext cx="288606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/>
              <a:t>acueductos</a:t>
            </a:r>
            <a:endParaRPr lang="en-US" sz="3200" dirty="0"/>
          </a:p>
        </p:txBody>
      </p:sp>
      <p:sp>
        <p:nvSpPr>
          <p:cNvPr id="8" name="TextBox 7"/>
          <p:cNvSpPr txBox="1"/>
          <p:nvPr/>
        </p:nvSpPr>
        <p:spPr>
          <a:xfrm>
            <a:off x="6945784" y="3098248"/>
            <a:ext cx="238581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puentes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34207" y="6108048"/>
            <a:ext cx="371339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caminos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2100029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900" decel="100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puente</a:t>
            </a:r>
            <a:r>
              <a:rPr lang="en-US" dirty="0" smtClean="0"/>
              <a:t> de </a:t>
            </a:r>
            <a:r>
              <a:rPr lang="en-US" dirty="0" err="1" smtClean="0"/>
              <a:t>Alcántara</a:t>
            </a:r>
            <a:r>
              <a:rPr lang="en-US" dirty="0" smtClean="0"/>
              <a:t> (Toledo)</a:t>
            </a:r>
            <a:endParaRPr lang="en-US" dirty="0"/>
          </a:p>
        </p:txBody>
      </p:sp>
      <p:pic>
        <p:nvPicPr>
          <p:cNvPr id="4" name="Content Placeholder 3" descr="puente de alcantar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92727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El </a:t>
            </a:r>
            <a:r>
              <a:rPr lang="en-US" dirty="0" err="1" smtClean="0"/>
              <a:t>puente</a:t>
            </a:r>
            <a:r>
              <a:rPr lang="en-US" dirty="0" smtClean="0"/>
              <a:t> de </a:t>
            </a:r>
            <a:r>
              <a:rPr lang="en-US" dirty="0" err="1" smtClean="0"/>
              <a:t>Alcántara</a:t>
            </a:r>
            <a:r>
              <a:rPr lang="en-US" dirty="0" smtClean="0"/>
              <a:t> (Toledo)</a:t>
            </a:r>
            <a:endParaRPr lang="en-US" dirty="0"/>
          </a:p>
        </p:txBody>
      </p:sp>
      <p:pic>
        <p:nvPicPr>
          <p:cNvPr id="4" name="Content Placeholder 3" descr="puente 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" r="26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57096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acueducto</a:t>
            </a:r>
            <a:r>
              <a:rPr lang="en-US" dirty="0" smtClean="0"/>
              <a:t> de Segovia</a:t>
            </a:r>
            <a:endParaRPr lang="en-US" dirty="0"/>
          </a:p>
        </p:txBody>
      </p:sp>
      <p:pic>
        <p:nvPicPr>
          <p:cNvPr id="4" name="Content Placeholder 3" descr="acueducto2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72925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acueducto</a:t>
            </a:r>
            <a:r>
              <a:rPr lang="en-US" dirty="0" smtClean="0"/>
              <a:t> de Segovia</a:t>
            </a:r>
            <a:endParaRPr lang="en-US" dirty="0"/>
          </a:p>
        </p:txBody>
      </p:sp>
      <p:pic>
        <p:nvPicPr>
          <p:cNvPr id="4" name="Content Placeholder 3" descr="acueducto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809178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caminos</a:t>
            </a:r>
            <a:r>
              <a:rPr lang="en-US" dirty="0" smtClean="0"/>
              <a:t> </a:t>
            </a:r>
            <a:r>
              <a:rPr lang="en-US" dirty="0" err="1" smtClean="0"/>
              <a:t>romanos</a:t>
            </a:r>
            <a:endParaRPr lang="en-US" dirty="0"/>
          </a:p>
        </p:txBody>
      </p:sp>
      <p:pic>
        <p:nvPicPr>
          <p:cNvPr id="6" name="Content Placeholder 5" descr="caminos2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33" b="7933"/>
          <a:stretch>
            <a:fillRect/>
          </a:stretch>
        </p:blipFill>
        <p:spPr>
          <a:xfrm>
            <a:off x="317646" y="1417640"/>
            <a:ext cx="8561554" cy="4708525"/>
          </a:xfrm>
        </p:spPr>
      </p:pic>
    </p:spTree>
    <p:extLst>
      <p:ext uri="{BB962C8B-B14F-4D97-AF65-F5344CB8AC3E}">
        <p14:creationId xmlns:p14="http://schemas.microsoft.com/office/powerpoint/2010/main" val="4758478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Los </a:t>
            </a:r>
            <a:r>
              <a:rPr lang="en-US" sz="6000" dirty="0" err="1" smtClean="0"/>
              <a:t>visigodos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800" dirty="0" err="1" smtClean="0"/>
              <a:t>Vencieron</a:t>
            </a:r>
            <a:r>
              <a:rPr lang="en-US" sz="4800" dirty="0" smtClean="0"/>
              <a:t> a los </a:t>
            </a:r>
            <a:r>
              <a:rPr lang="en-US" sz="4800" dirty="0" err="1" smtClean="0"/>
              <a:t>romanos</a:t>
            </a:r>
            <a:endParaRPr lang="en-US" sz="4800" dirty="0" smtClean="0"/>
          </a:p>
          <a:p>
            <a:r>
              <a:rPr lang="en-US" sz="4800" dirty="0" err="1" smtClean="0"/>
              <a:t>Reinaron</a:t>
            </a:r>
            <a:r>
              <a:rPr lang="en-US" sz="4800" dirty="0" smtClean="0"/>
              <a:t> </a:t>
            </a:r>
            <a:r>
              <a:rPr lang="en-US" sz="4800" dirty="0" err="1" smtClean="0"/>
              <a:t>por</a:t>
            </a:r>
            <a:r>
              <a:rPr lang="en-US" sz="4800" dirty="0" smtClean="0"/>
              <a:t> </a:t>
            </a:r>
            <a:r>
              <a:rPr lang="en-US" sz="4800" dirty="0" err="1" smtClean="0"/>
              <a:t>unos</a:t>
            </a:r>
            <a:r>
              <a:rPr lang="en-US" sz="4800" dirty="0" smtClean="0"/>
              <a:t> 3 </a:t>
            </a:r>
            <a:r>
              <a:rPr lang="en-US" sz="4800" dirty="0" err="1" smtClean="0"/>
              <a:t>siglos</a:t>
            </a:r>
            <a:r>
              <a:rPr lang="en-US" sz="48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790551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901" y="0"/>
            <a:ext cx="8440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6230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/>
              <a:t>Toledo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La capital de los </a:t>
            </a:r>
            <a:r>
              <a:rPr lang="en-US" sz="5400" dirty="0" err="1" smtClean="0"/>
              <a:t>visigodos</a:t>
            </a:r>
            <a:r>
              <a:rPr lang="en-US" sz="5400" dirty="0" smtClean="0"/>
              <a:t> (en el </a:t>
            </a:r>
            <a:r>
              <a:rPr lang="en-US" sz="5400" dirty="0" err="1" smtClean="0"/>
              <a:t>año</a:t>
            </a:r>
            <a:r>
              <a:rPr lang="en-US" sz="5400" dirty="0" smtClean="0"/>
              <a:t> 550)</a:t>
            </a:r>
          </a:p>
        </p:txBody>
      </p:sp>
    </p:spTree>
    <p:extLst>
      <p:ext uri="{BB962C8B-B14F-4D97-AF65-F5344CB8AC3E}">
        <p14:creationId xmlns:p14="http://schemas.microsoft.com/office/powerpoint/2010/main" val="2555030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El_Greco_View_of_Toled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54" b="25454"/>
          <a:stretch>
            <a:fillRect/>
          </a:stretch>
        </p:blipFill>
        <p:spPr>
          <a:xfrm>
            <a:off x="457200" y="274640"/>
            <a:ext cx="8229600" cy="6133113"/>
          </a:xfrm>
        </p:spPr>
      </p:pic>
      <p:sp>
        <p:nvSpPr>
          <p:cNvPr id="3" name="TextBox 2"/>
          <p:cNvSpPr txBox="1"/>
          <p:nvPr/>
        </p:nvSpPr>
        <p:spPr>
          <a:xfrm>
            <a:off x="1943280" y="6300095"/>
            <a:ext cx="5348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  <a:latin typeface="Helvetica"/>
                <a:cs typeface="Helvetica"/>
              </a:rPr>
              <a:t>El Greco</a:t>
            </a:r>
            <a:endParaRPr lang="en-US" sz="2800" dirty="0">
              <a:solidFill>
                <a:schemeClr val="bg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670437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oledo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56" b="6356"/>
          <a:stretch>
            <a:fillRect/>
          </a:stretch>
        </p:blipFill>
        <p:spPr>
          <a:xfrm>
            <a:off x="457200" y="379413"/>
            <a:ext cx="8229600" cy="5746750"/>
          </a:xfrm>
        </p:spPr>
      </p:pic>
    </p:spTree>
    <p:extLst>
      <p:ext uri="{BB962C8B-B14F-4D97-AF65-F5344CB8AC3E}">
        <p14:creationId xmlns:p14="http://schemas.microsoft.com/office/powerpoint/2010/main" val="23772363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moros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766782"/>
          </a:xfrm>
        </p:spPr>
        <p:txBody>
          <a:bodyPr>
            <a:normAutofit/>
          </a:bodyPr>
          <a:lstStyle/>
          <a:p>
            <a:r>
              <a:rPr lang="en-US" sz="4000" dirty="0" err="1" smtClean="0">
                <a:latin typeface="Helvetica"/>
                <a:cs typeface="Helvetica"/>
              </a:rPr>
              <a:t>Vencieron</a:t>
            </a:r>
            <a:r>
              <a:rPr lang="en-US" sz="4000" dirty="0" smtClean="0">
                <a:latin typeface="Helvetica"/>
                <a:cs typeface="Helvetica"/>
              </a:rPr>
              <a:t> a los </a:t>
            </a:r>
            <a:r>
              <a:rPr lang="en-US" sz="4000" dirty="0" err="1" smtClean="0">
                <a:latin typeface="Helvetica"/>
                <a:cs typeface="Helvetica"/>
              </a:rPr>
              <a:t>visigodos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57200" y="2655641"/>
            <a:ext cx="60460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*</a:t>
            </a:r>
            <a:r>
              <a:rPr lang="en-US" sz="4000" dirty="0" err="1" smtClean="0">
                <a:latin typeface="Helvetica"/>
                <a:cs typeface="Helvetica"/>
              </a:rPr>
              <a:t>Llegaron</a:t>
            </a:r>
            <a:r>
              <a:rPr lang="en-US" sz="4000" dirty="0" smtClean="0">
                <a:latin typeface="Helvetica"/>
                <a:cs typeface="Helvetica"/>
              </a:rPr>
              <a:t> en 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540232" y="2520933"/>
            <a:ext cx="35209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 smtClean="0">
                <a:latin typeface="Helvetica"/>
                <a:cs typeface="Helvetica"/>
              </a:rPr>
              <a:t>711</a:t>
            </a:r>
            <a:endParaRPr lang="en-US" sz="4800" b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7200" y="3825780"/>
            <a:ext cx="85473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Helvetica"/>
                <a:cs typeface="Helvetica"/>
              </a:rPr>
              <a:t>*</a:t>
            </a:r>
            <a:r>
              <a:rPr lang="en-US" sz="4000" dirty="0" err="1" smtClean="0">
                <a:latin typeface="Helvetica"/>
                <a:cs typeface="Helvetica"/>
              </a:rPr>
              <a:t>Ocuparon</a:t>
            </a:r>
            <a:r>
              <a:rPr lang="en-US" sz="4000" dirty="0" smtClean="0">
                <a:latin typeface="Helvetica"/>
                <a:cs typeface="Helvetica"/>
              </a:rPr>
              <a:t> y </a:t>
            </a:r>
            <a:r>
              <a:rPr lang="en-US" sz="4000" dirty="0" err="1" smtClean="0">
                <a:latin typeface="Helvetica"/>
                <a:cs typeface="Helvetica"/>
              </a:rPr>
              <a:t>dominaron</a:t>
            </a:r>
            <a:r>
              <a:rPr lang="en-US" sz="4000" dirty="0" smtClean="0">
                <a:latin typeface="Helvetica"/>
                <a:cs typeface="Helvetica"/>
              </a:rPr>
              <a:t> </a:t>
            </a:r>
            <a:r>
              <a:rPr lang="en-US" sz="4000" dirty="0" err="1" smtClean="0">
                <a:latin typeface="Helvetica"/>
                <a:cs typeface="Helvetica"/>
              </a:rPr>
              <a:t>España</a:t>
            </a:r>
            <a:r>
              <a:rPr lang="en-US" sz="4000" dirty="0" smtClean="0">
                <a:latin typeface="Helvetica"/>
                <a:cs typeface="Helvetica"/>
              </a:rPr>
              <a:t> </a:t>
            </a:r>
            <a:r>
              <a:rPr lang="en-US" sz="4000" dirty="0" err="1" smtClean="0">
                <a:latin typeface="Helvetica"/>
                <a:cs typeface="Helvetica"/>
              </a:rPr>
              <a:t>por</a:t>
            </a:r>
            <a:endParaRPr lang="en-US" sz="40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85559" y="4868675"/>
            <a:ext cx="4617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smtClean="0">
                <a:latin typeface="Helvetica"/>
                <a:cs typeface="Helvetica"/>
              </a:rPr>
              <a:t>8 </a:t>
            </a:r>
            <a:r>
              <a:rPr lang="en-US" sz="4000" b="1" dirty="0" err="1" smtClean="0">
                <a:latin typeface="Helvetica"/>
                <a:cs typeface="Helvetica"/>
              </a:rPr>
              <a:t>siglos</a:t>
            </a:r>
            <a:endParaRPr lang="en-US" sz="4000" b="1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244096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65202"/>
          </a:xfrm>
        </p:spPr>
        <p:txBody>
          <a:bodyPr>
            <a:noAutofit/>
          </a:bodyPr>
          <a:lstStyle/>
          <a:p>
            <a:r>
              <a:rPr lang="en-US" sz="5400" dirty="0" smtClean="0"/>
              <a:t>La </a:t>
            </a:r>
            <a:r>
              <a:rPr lang="en-US" sz="5400" dirty="0" err="1" smtClean="0"/>
              <a:t>influencia</a:t>
            </a:r>
            <a:r>
              <a:rPr lang="en-US" sz="5400" dirty="0" smtClean="0"/>
              <a:t> </a:t>
            </a:r>
            <a:r>
              <a:rPr lang="en-US" sz="5400" dirty="0" err="1" smtClean="0"/>
              <a:t>morisca</a:t>
            </a:r>
            <a:r>
              <a:rPr lang="en-US" sz="5400" dirty="0" smtClean="0"/>
              <a:t> (de los </a:t>
            </a:r>
            <a:r>
              <a:rPr lang="en-US" sz="5400" dirty="0" err="1" smtClean="0"/>
              <a:t>moros</a:t>
            </a:r>
            <a:r>
              <a:rPr lang="en-US" sz="5400" dirty="0" smtClean="0"/>
              <a:t>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842"/>
            <a:ext cx="8229600" cy="3829509"/>
          </a:xfrm>
        </p:spPr>
        <p:txBody>
          <a:bodyPr>
            <a:normAutofit fontScale="92500"/>
          </a:bodyPr>
          <a:lstStyle/>
          <a:p>
            <a:r>
              <a:rPr lang="en-US" sz="4800" dirty="0" smtClean="0"/>
              <a:t>La </a:t>
            </a:r>
            <a:r>
              <a:rPr lang="en-US" sz="4800" dirty="0" err="1" smtClean="0"/>
              <a:t>lengua</a:t>
            </a:r>
            <a:r>
              <a:rPr lang="en-US" sz="4800" dirty="0" smtClean="0"/>
              <a:t>: 25% de </a:t>
            </a:r>
            <a:r>
              <a:rPr lang="en-US" sz="4800" dirty="0" err="1" smtClean="0"/>
              <a:t>las</a:t>
            </a:r>
            <a:r>
              <a:rPr lang="en-US" sz="4800" dirty="0" smtClean="0"/>
              <a:t> </a:t>
            </a:r>
            <a:r>
              <a:rPr lang="en-US" sz="4800" dirty="0" err="1" smtClean="0"/>
              <a:t>palabras</a:t>
            </a:r>
            <a:r>
              <a:rPr lang="en-US" sz="4800" dirty="0" smtClean="0"/>
              <a:t> </a:t>
            </a:r>
            <a:r>
              <a:rPr lang="en-US" sz="4800" dirty="0" err="1" smtClean="0"/>
              <a:t>castellanas</a:t>
            </a:r>
            <a:r>
              <a:rPr lang="en-US" sz="4800" dirty="0" smtClean="0"/>
              <a:t> son de </a:t>
            </a:r>
            <a:r>
              <a:rPr lang="en-US" sz="4800" dirty="0" err="1" smtClean="0"/>
              <a:t>origen</a:t>
            </a:r>
            <a:r>
              <a:rPr lang="en-US" sz="4800" dirty="0" smtClean="0"/>
              <a:t> </a:t>
            </a:r>
            <a:r>
              <a:rPr lang="en-US" sz="4800" dirty="0" err="1" smtClean="0"/>
              <a:t>árabe</a:t>
            </a:r>
            <a:endParaRPr lang="en-US" sz="4800" dirty="0" smtClean="0"/>
          </a:p>
          <a:p>
            <a:pPr marL="0" indent="0">
              <a:buNone/>
            </a:pPr>
            <a:r>
              <a:rPr lang="en-US" sz="4800" dirty="0" smtClean="0"/>
              <a:t>(</a:t>
            </a:r>
            <a:r>
              <a:rPr lang="en-US" sz="4800" dirty="0" err="1" smtClean="0"/>
              <a:t>algodón</a:t>
            </a:r>
            <a:r>
              <a:rPr lang="en-US" sz="4800" dirty="0" smtClean="0"/>
              <a:t>, </a:t>
            </a:r>
            <a:r>
              <a:rPr lang="en-US" sz="4800" dirty="0" err="1" smtClean="0"/>
              <a:t>álgebra</a:t>
            </a:r>
            <a:r>
              <a:rPr lang="en-US" sz="4800" dirty="0" smtClean="0"/>
              <a:t>, </a:t>
            </a:r>
            <a:r>
              <a:rPr lang="en-US" sz="4800" dirty="0" err="1" smtClean="0"/>
              <a:t>alfombra</a:t>
            </a:r>
            <a:r>
              <a:rPr lang="en-US" sz="4800" dirty="0" smtClean="0"/>
              <a:t>, </a:t>
            </a:r>
            <a:r>
              <a:rPr lang="en-US" sz="4800" dirty="0" err="1" smtClean="0"/>
              <a:t>zanahoria</a:t>
            </a:r>
            <a:r>
              <a:rPr lang="en-US" sz="4800" dirty="0" smtClean="0"/>
              <a:t>, </a:t>
            </a:r>
            <a:r>
              <a:rPr lang="en-US" sz="4800" dirty="0" err="1" smtClean="0"/>
              <a:t>aldea</a:t>
            </a:r>
            <a:r>
              <a:rPr lang="en-US" sz="4800" dirty="0" smtClean="0"/>
              <a:t>, </a:t>
            </a:r>
            <a:r>
              <a:rPr lang="en-US" sz="4800" dirty="0" err="1" smtClean="0"/>
              <a:t>azúcar</a:t>
            </a:r>
            <a:r>
              <a:rPr lang="en-US" sz="4800" dirty="0" smtClean="0"/>
              <a:t>, </a:t>
            </a:r>
            <a:r>
              <a:rPr lang="en-US" sz="4800" dirty="0" err="1" smtClean="0"/>
              <a:t>ojalá</a:t>
            </a:r>
            <a:r>
              <a:rPr lang="en-US" sz="4800" dirty="0" smtClean="0"/>
              <a:t>, </a:t>
            </a:r>
            <a:r>
              <a:rPr lang="en-US" sz="4800" dirty="0" err="1" smtClean="0"/>
              <a:t>tarea</a:t>
            </a:r>
            <a:r>
              <a:rPr lang="en-US" sz="4800" dirty="0" smtClean="0"/>
              <a:t>)</a:t>
            </a:r>
            <a:endParaRPr lang="en-US" sz="4800" dirty="0"/>
          </a:p>
        </p:txBody>
      </p:sp>
      <p:pic>
        <p:nvPicPr>
          <p:cNvPr id="4" name="Picture 3" descr="Karotte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867" y="5061344"/>
            <a:ext cx="1577633" cy="1616013"/>
          </a:xfrm>
          <a:prstGeom prst="rect">
            <a:avLst/>
          </a:prstGeom>
        </p:spPr>
      </p:pic>
      <p:pic>
        <p:nvPicPr>
          <p:cNvPr id="5" name="Picture 4" descr="magic-carpet-8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306" y="5241471"/>
            <a:ext cx="1774926" cy="1255760"/>
          </a:xfrm>
          <a:prstGeom prst="rect">
            <a:avLst/>
          </a:prstGeom>
        </p:spPr>
      </p:pic>
      <p:pic>
        <p:nvPicPr>
          <p:cNvPr id="6" name="Picture 5" descr="liftarn-Pillows-800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683" y="5284142"/>
            <a:ext cx="1308427" cy="1213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2818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65202"/>
          </a:xfrm>
        </p:spPr>
        <p:txBody>
          <a:bodyPr>
            <a:noAutofit/>
          </a:bodyPr>
          <a:lstStyle/>
          <a:p>
            <a:r>
              <a:rPr lang="en-US" sz="5400" dirty="0" smtClean="0"/>
              <a:t>La </a:t>
            </a:r>
            <a:r>
              <a:rPr lang="en-US" sz="5400" dirty="0" err="1" smtClean="0"/>
              <a:t>influencia</a:t>
            </a:r>
            <a:r>
              <a:rPr lang="en-US" sz="5400" dirty="0" smtClean="0"/>
              <a:t> </a:t>
            </a:r>
            <a:r>
              <a:rPr lang="en-US" sz="5400" dirty="0" err="1" smtClean="0"/>
              <a:t>morisca</a:t>
            </a:r>
            <a:r>
              <a:rPr lang="en-US" sz="5400" dirty="0" smtClean="0"/>
              <a:t> (de los </a:t>
            </a:r>
            <a:r>
              <a:rPr lang="en-US" sz="5400" dirty="0" err="1" smtClean="0"/>
              <a:t>moros</a:t>
            </a:r>
            <a:r>
              <a:rPr lang="en-US" sz="5400" dirty="0" smtClean="0"/>
              <a:t>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842"/>
            <a:ext cx="8229600" cy="1770425"/>
          </a:xfrm>
        </p:spPr>
        <p:txBody>
          <a:bodyPr>
            <a:normAutofit/>
          </a:bodyPr>
          <a:lstStyle/>
          <a:p>
            <a:r>
              <a:rPr lang="en-US" sz="4800" dirty="0" smtClean="0"/>
              <a:t>La </a:t>
            </a:r>
            <a:r>
              <a:rPr lang="en-US" sz="4800" dirty="0" err="1" smtClean="0"/>
              <a:t>noria</a:t>
            </a:r>
            <a:r>
              <a:rPr lang="en-US" sz="4800" dirty="0" smtClean="0"/>
              <a:t>: </a:t>
            </a:r>
            <a:r>
              <a:rPr lang="en-US" sz="4800" dirty="0" err="1" smtClean="0"/>
              <a:t>para</a:t>
            </a:r>
            <a:r>
              <a:rPr lang="en-US" sz="4800" dirty="0" smtClean="0"/>
              <a:t> </a:t>
            </a:r>
            <a:r>
              <a:rPr lang="en-US" sz="4800" dirty="0" err="1" smtClean="0"/>
              <a:t>regar</a:t>
            </a:r>
            <a:r>
              <a:rPr lang="en-US" sz="4800" dirty="0" smtClean="0"/>
              <a:t> los </a:t>
            </a:r>
            <a:r>
              <a:rPr lang="en-US" sz="4800" dirty="0" err="1" smtClean="0"/>
              <a:t>campos</a:t>
            </a:r>
            <a:endParaRPr lang="en-US" sz="4800" dirty="0"/>
          </a:p>
        </p:txBody>
      </p:sp>
      <p:pic>
        <p:nvPicPr>
          <p:cNvPr id="4" name="Picture 3" descr="amusementforlitt00mclo-19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1886" y="2976612"/>
            <a:ext cx="5276680" cy="3368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636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noria</a:t>
            </a:r>
            <a:r>
              <a:rPr lang="en-US" dirty="0" smtClean="0"/>
              <a:t> en Córdoba</a:t>
            </a:r>
            <a:endParaRPr lang="en-US" dirty="0"/>
          </a:p>
        </p:txBody>
      </p:sp>
      <p:pic>
        <p:nvPicPr>
          <p:cNvPr id="4" name="Content Placeholder 3" descr="nori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78" b="5378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52747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65202"/>
          </a:xfrm>
        </p:spPr>
        <p:txBody>
          <a:bodyPr>
            <a:noAutofit/>
          </a:bodyPr>
          <a:lstStyle/>
          <a:p>
            <a:r>
              <a:rPr lang="en-US" sz="5400" dirty="0" smtClean="0"/>
              <a:t>La </a:t>
            </a:r>
            <a:r>
              <a:rPr lang="en-US" sz="5400" dirty="0" err="1" smtClean="0"/>
              <a:t>influencia</a:t>
            </a:r>
            <a:r>
              <a:rPr lang="en-US" sz="5400" dirty="0" smtClean="0"/>
              <a:t> </a:t>
            </a:r>
            <a:r>
              <a:rPr lang="en-US" sz="5400" dirty="0" err="1" smtClean="0"/>
              <a:t>morisca</a:t>
            </a:r>
            <a:r>
              <a:rPr lang="en-US" sz="5400" dirty="0" smtClean="0"/>
              <a:t> (de los </a:t>
            </a:r>
            <a:r>
              <a:rPr lang="en-US" sz="5400" dirty="0" err="1" smtClean="0"/>
              <a:t>moros</a:t>
            </a:r>
            <a:r>
              <a:rPr lang="en-US" sz="5400" dirty="0" smtClean="0"/>
              <a:t>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843"/>
            <a:ext cx="8229600" cy="1096892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Helvetica"/>
                <a:cs typeface="Helvetica"/>
              </a:rPr>
              <a:t>Las </a:t>
            </a:r>
            <a:r>
              <a:rPr lang="en-US" sz="4000" dirty="0" err="1" smtClean="0">
                <a:latin typeface="Helvetica"/>
                <a:cs typeface="Helvetica"/>
              </a:rPr>
              <a:t>ciencias</a:t>
            </a:r>
            <a:r>
              <a:rPr lang="en-US" sz="4000" dirty="0" smtClean="0">
                <a:latin typeface="Helvetica"/>
                <a:cs typeface="Helvetica"/>
              </a:rPr>
              <a:t>:</a:t>
            </a:r>
            <a:endParaRPr lang="en-US" sz="4000" dirty="0">
              <a:latin typeface="Helvetica"/>
              <a:cs typeface="Helvetica"/>
            </a:endParaRPr>
          </a:p>
        </p:txBody>
      </p:sp>
      <p:pic>
        <p:nvPicPr>
          <p:cNvPr id="4" name="Picture 3" descr="smurf-estetoscopio-2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7933" y="2617152"/>
            <a:ext cx="1772280" cy="2366985"/>
          </a:xfrm>
          <a:prstGeom prst="rect">
            <a:avLst/>
          </a:prstGeom>
        </p:spPr>
      </p:pic>
      <p:pic>
        <p:nvPicPr>
          <p:cNvPr id="5" name="Picture 4" descr="parabola-8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199" y="2762765"/>
            <a:ext cx="2188777" cy="2490785"/>
          </a:xfrm>
          <a:prstGeom prst="rect">
            <a:avLst/>
          </a:prstGeom>
        </p:spPr>
      </p:pic>
      <p:pic>
        <p:nvPicPr>
          <p:cNvPr id="6" name="Picture 5" descr="telescope-800px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282" y="3617891"/>
            <a:ext cx="1654675" cy="2372294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4685" y="5311276"/>
            <a:ext cx="317466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Helvetica"/>
                <a:cs typeface="Helvetica"/>
              </a:rPr>
              <a:t>l</a:t>
            </a:r>
            <a:r>
              <a:rPr lang="en-US" sz="3200" dirty="0" err="1" smtClean="0">
                <a:latin typeface="Helvetica"/>
                <a:cs typeface="Helvetica"/>
              </a:rPr>
              <a:t>as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matemáticas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463272" y="5896052"/>
            <a:ext cx="2732137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/>
                <a:cs typeface="Helvetica"/>
              </a:rPr>
              <a:t>l</a:t>
            </a:r>
            <a:r>
              <a:rPr lang="en-US" sz="3200" dirty="0" smtClean="0">
                <a:latin typeface="Helvetica"/>
                <a:cs typeface="Helvetica"/>
              </a:rPr>
              <a:t>a </a:t>
            </a:r>
            <a:r>
              <a:rPr lang="en-US" sz="3200" dirty="0" err="1" smtClean="0">
                <a:latin typeface="Helvetica"/>
                <a:cs typeface="Helvetica"/>
              </a:rPr>
              <a:t>astronomía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26294" y="5311276"/>
            <a:ext cx="2260506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Helvetica"/>
                <a:cs typeface="Helvetica"/>
              </a:rPr>
              <a:t>l</a:t>
            </a:r>
            <a:r>
              <a:rPr lang="en-US" sz="3200" dirty="0" smtClean="0">
                <a:latin typeface="Helvetica"/>
                <a:cs typeface="Helvetica"/>
              </a:rPr>
              <a:t>a </a:t>
            </a:r>
            <a:r>
              <a:rPr lang="en-US" sz="3200" dirty="0" err="1" smtClean="0">
                <a:latin typeface="Helvetica"/>
                <a:cs typeface="Helvetica"/>
              </a:rPr>
              <a:t>medicina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5470721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6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3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4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65202"/>
          </a:xfrm>
        </p:spPr>
        <p:txBody>
          <a:bodyPr>
            <a:noAutofit/>
          </a:bodyPr>
          <a:lstStyle/>
          <a:p>
            <a:r>
              <a:rPr lang="en-US" sz="5400" dirty="0" smtClean="0"/>
              <a:t>La </a:t>
            </a:r>
            <a:r>
              <a:rPr lang="en-US" sz="5400" dirty="0" err="1" smtClean="0"/>
              <a:t>influencia</a:t>
            </a:r>
            <a:r>
              <a:rPr lang="en-US" sz="5400" dirty="0" smtClean="0"/>
              <a:t> </a:t>
            </a:r>
            <a:r>
              <a:rPr lang="en-US" sz="5400" dirty="0" err="1" smtClean="0"/>
              <a:t>morisca</a:t>
            </a:r>
            <a:r>
              <a:rPr lang="en-US" sz="5400" dirty="0" smtClean="0"/>
              <a:t> (de los </a:t>
            </a:r>
            <a:r>
              <a:rPr lang="en-US" sz="5400" dirty="0" err="1" smtClean="0"/>
              <a:t>moros</a:t>
            </a:r>
            <a:r>
              <a:rPr lang="en-US" sz="5400" dirty="0" smtClean="0"/>
              <a:t>)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39843"/>
            <a:ext cx="8229600" cy="827480"/>
          </a:xfrm>
        </p:spPr>
        <p:txBody>
          <a:bodyPr>
            <a:normAutofit/>
          </a:bodyPr>
          <a:lstStyle/>
          <a:p>
            <a:r>
              <a:rPr lang="en-US" sz="4800" dirty="0" err="1" smtClean="0"/>
              <a:t>Construyeron</a:t>
            </a:r>
            <a:endParaRPr lang="en-US" sz="4800" dirty="0"/>
          </a:p>
        </p:txBody>
      </p:sp>
      <p:pic>
        <p:nvPicPr>
          <p:cNvPr id="4" name="Picture 3" descr="Mosque-3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812" y="3902773"/>
            <a:ext cx="3128574" cy="2203720"/>
          </a:xfrm>
          <a:prstGeom prst="rect">
            <a:avLst/>
          </a:prstGeom>
        </p:spPr>
      </p:pic>
      <p:pic>
        <p:nvPicPr>
          <p:cNvPr id="5" name="Picture 4" descr="nicubunu-RPG-map-symbols-Fortress-8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17" y="2039843"/>
            <a:ext cx="2542682" cy="2542682"/>
          </a:xfrm>
          <a:prstGeom prst="rect">
            <a:avLst/>
          </a:prstGeom>
        </p:spPr>
      </p:pic>
      <p:pic>
        <p:nvPicPr>
          <p:cNvPr id="6" name="Picture 5" descr="alhambra3_2168406b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261074"/>
            <a:ext cx="3713330" cy="232382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49604" y="5689345"/>
            <a:ext cx="335239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palacios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387813" y="2382497"/>
            <a:ext cx="256378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alcázares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425793" y="6106493"/>
            <a:ext cx="352580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mezquitas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186849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80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8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3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3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4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hambra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" r="1893"/>
          <a:stretch>
            <a:fillRect/>
          </a:stretch>
        </p:blipFill>
        <p:spPr>
          <a:xfrm>
            <a:off x="457200" y="423863"/>
            <a:ext cx="8229600" cy="5702300"/>
          </a:xfrm>
        </p:spPr>
      </p:pic>
      <p:sp>
        <p:nvSpPr>
          <p:cNvPr id="5" name="Rectangle 4"/>
          <p:cNvSpPr/>
          <p:nvPr/>
        </p:nvSpPr>
        <p:spPr>
          <a:xfrm>
            <a:off x="2886289" y="446529"/>
            <a:ext cx="36792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l</a:t>
            </a:r>
            <a:r>
              <a:rPr lang="en-US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a Alhambra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8544759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1" y="0"/>
            <a:ext cx="886046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47395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lhambra 1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7" r="447"/>
          <a:stretch>
            <a:fillRect/>
          </a:stretch>
        </p:blipFill>
        <p:spPr>
          <a:xfrm>
            <a:off x="457200" y="644525"/>
            <a:ext cx="8229600" cy="5481638"/>
          </a:xfrm>
        </p:spPr>
      </p:pic>
    </p:spTree>
    <p:extLst>
      <p:ext uri="{BB962C8B-B14F-4D97-AF65-F5344CB8AC3E}">
        <p14:creationId xmlns:p14="http://schemas.microsoft.com/office/powerpoint/2010/main" val="42744700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alhambraarrayanes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69" b="27369"/>
          <a:stretch>
            <a:fillRect/>
          </a:stretch>
        </p:blipFill>
        <p:spPr>
          <a:xfrm>
            <a:off x="457200" y="500340"/>
            <a:ext cx="8229600" cy="5625825"/>
          </a:xfrm>
        </p:spPr>
      </p:pic>
    </p:spTree>
    <p:extLst>
      <p:ext uri="{BB962C8B-B14F-4D97-AF65-F5344CB8AC3E}">
        <p14:creationId xmlns:p14="http://schemas.microsoft.com/office/powerpoint/2010/main" val="1276001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patio_de_los_leones_alhambra_granada600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6" r="2226"/>
          <a:stretch>
            <a:fillRect/>
          </a:stretch>
        </p:blipFill>
        <p:spPr>
          <a:xfrm>
            <a:off x="457200" y="384175"/>
            <a:ext cx="8229600" cy="5741988"/>
          </a:xfrm>
        </p:spPr>
      </p:pic>
    </p:spTree>
    <p:extLst>
      <p:ext uri="{BB962C8B-B14F-4D97-AF65-F5344CB8AC3E}">
        <p14:creationId xmlns:p14="http://schemas.microsoft.com/office/powerpoint/2010/main" val="34318230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 descr="alhambra jardin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85" b="1148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4808518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Granada_2012_419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3" r="1303"/>
          <a:stretch>
            <a:fillRect/>
          </a:stretch>
        </p:blipFill>
        <p:spPr>
          <a:xfrm>
            <a:off x="457200" y="461963"/>
            <a:ext cx="8229600" cy="5664200"/>
          </a:xfrm>
        </p:spPr>
      </p:pic>
    </p:spTree>
    <p:extLst>
      <p:ext uri="{BB962C8B-B14F-4D97-AF65-F5344CB8AC3E}">
        <p14:creationId xmlns:p14="http://schemas.microsoft.com/office/powerpoint/2010/main" val="4591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El </a:t>
            </a:r>
            <a:r>
              <a:rPr lang="en-US" dirty="0" err="1" smtClean="0"/>
              <a:t>alcázar</a:t>
            </a:r>
            <a:endParaRPr lang="en-US" dirty="0"/>
          </a:p>
        </p:txBody>
      </p:sp>
      <p:pic>
        <p:nvPicPr>
          <p:cNvPr id="4" name="Content Placeholder 3" descr="alcazar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27372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mezquita</a:t>
            </a:r>
            <a:r>
              <a:rPr lang="en-US" dirty="0" smtClean="0"/>
              <a:t> en Córdoba</a:t>
            </a:r>
            <a:endParaRPr lang="en-US" dirty="0"/>
          </a:p>
        </p:txBody>
      </p:sp>
      <p:pic>
        <p:nvPicPr>
          <p:cNvPr id="4" name="Content Placeholder 3" descr="Mezquita-de-Córdoba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11" b="861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09261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mezquita</a:t>
            </a:r>
            <a:r>
              <a:rPr lang="en-US" dirty="0" smtClean="0"/>
              <a:t> en Córdoba</a:t>
            </a:r>
            <a:endParaRPr lang="en-US" dirty="0"/>
          </a:p>
        </p:txBody>
      </p:sp>
      <p:pic>
        <p:nvPicPr>
          <p:cNvPr id="5" name="Picture 4" descr="6058675-Cathedral_Mosque_of_Cordoba_C243rdob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125" y="1417637"/>
            <a:ext cx="8675923" cy="4892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07857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Córdoba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805270"/>
          </a:xfrm>
        </p:spPr>
        <p:txBody>
          <a:bodyPr/>
          <a:lstStyle/>
          <a:p>
            <a:r>
              <a:rPr lang="en-US" dirty="0" smtClean="0">
                <a:latin typeface="Helvetica"/>
                <a:cs typeface="Helvetica"/>
              </a:rPr>
              <a:t>La </a:t>
            </a:r>
            <a:r>
              <a:rPr lang="en-US" dirty="0" err="1" smtClean="0">
                <a:latin typeface="Helvetica"/>
                <a:cs typeface="Helvetica"/>
              </a:rPr>
              <a:t>primera</a:t>
            </a:r>
            <a:r>
              <a:rPr lang="en-US" dirty="0" smtClean="0">
                <a:latin typeface="Helvetica"/>
                <a:cs typeface="Helvetica"/>
              </a:rPr>
              <a:t> capital de los </a:t>
            </a:r>
            <a:r>
              <a:rPr lang="en-US" dirty="0" err="1" smtClean="0">
                <a:latin typeface="Helvetica"/>
                <a:cs typeface="Helvetica"/>
              </a:rPr>
              <a:t>moros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Muralla_de_la_calle_Cairuán_y_Puerta_de_Almodóvar_(Córdoba,_España)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783" y="3767310"/>
            <a:ext cx="4064534" cy="2709689"/>
          </a:xfrm>
          <a:prstGeom prst="rect">
            <a:avLst/>
          </a:prstGeom>
        </p:spPr>
      </p:pic>
      <p:pic>
        <p:nvPicPr>
          <p:cNvPr id="5" name="Picture 4" descr="cordoba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241" y="2592826"/>
            <a:ext cx="4675821" cy="350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30256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Granada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8229600" cy="786026"/>
          </a:xfrm>
        </p:spPr>
        <p:txBody>
          <a:bodyPr/>
          <a:lstStyle/>
          <a:p>
            <a:pPr algn="ctr"/>
            <a:r>
              <a:rPr lang="en-US" dirty="0" smtClean="0">
                <a:latin typeface="Helvetica"/>
                <a:cs typeface="Helvetica"/>
              </a:rPr>
              <a:t>La </a:t>
            </a:r>
            <a:r>
              <a:rPr lang="en-US" dirty="0" err="1" smtClean="0">
                <a:latin typeface="Helvetica"/>
                <a:cs typeface="Helvetica"/>
              </a:rPr>
              <a:t>última</a:t>
            </a:r>
            <a:r>
              <a:rPr lang="en-US" dirty="0" smtClean="0">
                <a:latin typeface="Helvetica"/>
                <a:cs typeface="Helvetica"/>
              </a:rPr>
              <a:t> capital de los </a:t>
            </a:r>
            <a:r>
              <a:rPr lang="en-US" dirty="0" err="1" smtClean="0">
                <a:latin typeface="Helvetica"/>
                <a:cs typeface="Helvetica"/>
              </a:rPr>
              <a:t>moros</a:t>
            </a:r>
            <a:endParaRPr lang="en-US" dirty="0">
              <a:latin typeface="Helvetica"/>
              <a:cs typeface="Helvetica"/>
            </a:endParaRPr>
          </a:p>
        </p:txBody>
      </p:sp>
      <p:pic>
        <p:nvPicPr>
          <p:cNvPr id="4" name="Picture 3" descr="la-alhambra-de-granad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6398"/>
            <a:ext cx="9144000" cy="389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877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9400" y="1193800"/>
            <a:ext cx="6045200" cy="447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0924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Reconquista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3"/>
            <a:ext cx="2813668" cy="747538"/>
          </a:xfrm>
        </p:spPr>
        <p:txBody>
          <a:bodyPr/>
          <a:lstStyle/>
          <a:p>
            <a:r>
              <a:rPr lang="en-US" dirty="0" err="1" smtClean="0">
                <a:latin typeface="Helvetica"/>
                <a:cs typeface="Helvetica"/>
              </a:rPr>
              <a:t>Empezó</a:t>
            </a:r>
            <a:r>
              <a:rPr lang="en-US" dirty="0" smtClean="0">
                <a:latin typeface="Helvetica"/>
                <a:cs typeface="Helvetica"/>
              </a:rPr>
              <a:t> en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001509" y="1571590"/>
            <a:ext cx="130834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718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2967180"/>
            <a:ext cx="254430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*</a:t>
            </a:r>
            <a:r>
              <a:rPr lang="en-US" sz="3200" dirty="0" err="1" smtClean="0">
                <a:latin typeface="Helvetica"/>
                <a:cs typeface="Helvetica"/>
              </a:rPr>
              <a:t>Terminó</a:t>
            </a:r>
            <a:r>
              <a:rPr lang="en-US" sz="3200" dirty="0" smtClean="0">
                <a:latin typeface="Helvetica"/>
                <a:cs typeface="Helvetica"/>
              </a:rPr>
              <a:t> en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895681" y="2905625"/>
            <a:ext cx="28283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1492</a:t>
            </a:r>
            <a:endParaRPr lang="en-US" sz="36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751531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Reyes </a:t>
            </a:r>
            <a:r>
              <a:rPr lang="en-US" dirty="0" err="1" smtClean="0"/>
              <a:t>Católicos</a:t>
            </a:r>
            <a:endParaRPr lang="en-US" dirty="0"/>
          </a:p>
        </p:txBody>
      </p:sp>
      <p:pic>
        <p:nvPicPr>
          <p:cNvPr id="4" name="Picture 3" descr="isabel y fernando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365" y="1642503"/>
            <a:ext cx="4751210" cy="475121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185047" y="3136890"/>
            <a:ext cx="31939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 </a:t>
            </a:r>
            <a:r>
              <a:rPr lang="en-US" sz="3600" dirty="0" err="1" smtClean="0"/>
              <a:t>casaron</a:t>
            </a:r>
            <a:r>
              <a:rPr lang="en-US" sz="3600" dirty="0" smtClean="0"/>
              <a:t> en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14398" y="3775913"/>
            <a:ext cx="2462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1469.</a:t>
            </a:r>
            <a:endParaRPr lang="en-US" sz="4000" dirty="0"/>
          </a:p>
        </p:txBody>
      </p:sp>
      <p:sp>
        <p:nvSpPr>
          <p:cNvPr id="7" name="TextBox 6"/>
          <p:cNvSpPr txBox="1"/>
          <p:nvPr/>
        </p:nvSpPr>
        <p:spPr>
          <a:xfrm>
            <a:off x="5020576" y="4483799"/>
            <a:ext cx="41234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 smtClean="0"/>
              <a:t>Unificaron</a:t>
            </a:r>
            <a:r>
              <a:rPr lang="en-US" sz="3600" dirty="0" smtClean="0"/>
              <a:t> </a:t>
            </a:r>
            <a:r>
              <a:rPr lang="en-US" sz="3600" dirty="0" err="1" smtClean="0"/>
              <a:t>España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3" name="TextBox 2"/>
          <p:cNvSpPr txBox="1"/>
          <p:nvPr/>
        </p:nvSpPr>
        <p:spPr>
          <a:xfrm>
            <a:off x="5020576" y="1417638"/>
            <a:ext cx="38877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Fernando de Aragón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20576" y="2074596"/>
            <a:ext cx="3887729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Isabel de </a:t>
            </a:r>
            <a:r>
              <a:rPr lang="en-US" sz="3200" dirty="0" err="1" smtClean="0">
                <a:latin typeface="Helvetica"/>
                <a:cs typeface="Helvetica"/>
              </a:rPr>
              <a:t>Castilla</a:t>
            </a:r>
            <a:endParaRPr lang="en-US" sz="3200" dirty="0">
              <a:latin typeface="Helvetica"/>
              <a:cs typeface="Helvetica"/>
            </a:endParaRPr>
          </a:p>
        </p:txBody>
      </p:sp>
      <p:pic>
        <p:nvPicPr>
          <p:cNvPr id="9" name="Picture 8" descr="isabella_clara_eugenia_spain_albrech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42503"/>
            <a:ext cx="5039816" cy="4919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9914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6" grpId="0"/>
      <p:bldP spid="7" grpId="0"/>
      <p:bldP spid="3" grpId="0"/>
      <p:bldP spid="8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1492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682794" y="1424853"/>
            <a:ext cx="80040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*Los </a:t>
            </a:r>
            <a:r>
              <a:rPr lang="en-US" sz="3600" dirty="0" err="1" smtClean="0">
                <a:latin typeface="Helvetica"/>
                <a:cs typeface="Helvetica"/>
              </a:rPr>
              <a:t>cristianos</a:t>
            </a:r>
            <a:r>
              <a:rPr lang="en-US" sz="3600" dirty="0" smtClean="0">
                <a:latin typeface="Helvetica"/>
                <a:cs typeface="Helvetica"/>
              </a:rPr>
              <a:t> </a:t>
            </a:r>
            <a:r>
              <a:rPr lang="en-US" sz="3600" dirty="0" err="1" smtClean="0">
                <a:latin typeface="Helvetica"/>
                <a:cs typeface="Helvetica"/>
              </a:rPr>
              <a:t>vencieron</a:t>
            </a:r>
            <a:r>
              <a:rPr lang="en-US" sz="3600" dirty="0" smtClean="0">
                <a:latin typeface="Helvetica"/>
                <a:cs typeface="Helvetica"/>
              </a:rPr>
              <a:t> a los </a:t>
            </a:r>
            <a:r>
              <a:rPr lang="en-US" sz="3600" dirty="0" err="1" smtClean="0">
                <a:latin typeface="Helvetica"/>
                <a:cs typeface="Helvetica"/>
              </a:rPr>
              <a:t>últimos</a:t>
            </a:r>
            <a:r>
              <a:rPr lang="en-US" sz="3600" dirty="0" smtClean="0">
                <a:latin typeface="Helvetica"/>
                <a:cs typeface="Helvetica"/>
              </a:rPr>
              <a:t> </a:t>
            </a:r>
            <a:r>
              <a:rPr lang="en-US" sz="3600" dirty="0" err="1" smtClean="0">
                <a:latin typeface="Helvetica"/>
                <a:cs typeface="Helvetica"/>
              </a:rPr>
              <a:t>moros</a:t>
            </a:r>
            <a:r>
              <a:rPr lang="en-US" sz="3600" dirty="0" smtClean="0">
                <a:latin typeface="Helvetica"/>
                <a:cs typeface="Helvetica"/>
              </a:rPr>
              <a:t> en 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28338" y="2040406"/>
            <a:ext cx="219340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latin typeface="Helvetica"/>
                <a:cs typeface="Helvetica"/>
              </a:rPr>
              <a:t>Granada.</a:t>
            </a:r>
            <a:endParaRPr lang="en-US" sz="3200" b="1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57954" y="4618506"/>
            <a:ext cx="8157938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Helvetica"/>
                <a:cs typeface="Helvetica"/>
              </a:rPr>
              <a:t>*</a:t>
            </a:r>
            <a:r>
              <a:rPr lang="en-US" sz="3200" dirty="0" err="1" smtClean="0">
                <a:latin typeface="Helvetica"/>
                <a:cs typeface="Helvetica"/>
              </a:rPr>
              <a:t>Cristóbal</a:t>
            </a:r>
            <a:r>
              <a:rPr lang="en-US" sz="3200" dirty="0" smtClean="0">
                <a:latin typeface="Helvetica"/>
                <a:cs typeface="Helvetica"/>
              </a:rPr>
              <a:t> Colón </a:t>
            </a:r>
            <a:r>
              <a:rPr lang="en-US" sz="3200" dirty="0" err="1" smtClean="0">
                <a:latin typeface="Helvetica"/>
                <a:cs typeface="Helvetica"/>
              </a:rPr>
              <a:t>llegó</a:t>
            </a:r>
            <a:r>
              <a:rPr lang="en-US" sz="3200" dirty="0" smtClean="0">
                <a:latin typeface="Helvetica"/>
                <a:cs typeface="Helvetica"/>
              </a:rPr>
              <a:t> a </a:t>
            </a:r>
            <a:r>
              <a:rPr lang="en-US" sz="3200" dirty="0" err="1" smtClean="0">
                <a:latin typeface="Helvetica"/>
                <a:cs typeface="Helvetica"/>
              </a:rPr>
              <a:t>las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Américas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representando</a:t>
            </a:r>
            <a:r>
              <a:rPr lang="en-US" sz="3200" dirty="0" smtClean="0">
                <a:latin typeface="Helvetica"/>
                <a:cs typeface="Helvetica"/>
              </a:rPr>
              <a:t> a los Reyes </a:t>
            </a:r>
            <a:r>
              <a:rPr lang="en-US" sz="3200" dirty="0" err="1" smtClean="0">
                <a:latin typeface="Helvetica"/>
                <a:cs typeface="Helvetica"/>
              </a:rPr>
              <a:t>Católicos</a:t>
            </a:r>
            <a:r>
              <a:rPr lang="en-US" sz="3200" dirty="0" smtClean="0">
                <a:latin typeface="Helvetica"/>
                <a:cs typeface="Helvetica"/>
              </a:rPr>
              <a:t>.</a:t>
            </a:r>
            <a:endParaRPr lang="en-US" sz="3600" dirty="0">
              <a:latin typeface="Helvetica"/>
              <a:cs typeface="Helvetica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82794" y="3098247"/>
            <a:ext cx="77154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Helvetica"/>
                <a:cs typeface="Helvetica"/>
              </a:rPr>
              <a:t>*Los </a:t>
            </a:r>
            <a:r>
              <a:rPr lang="en-US" sz="3200" dirty="0" err="1" smtClean="0">
                <a:latin typeface="Helvetica"/>
                <a:cs typeface="Helvetica"/>
              </a:rPr>
              <a:t>moros</a:t>
            </a:r>
            <a:r>
              <a:rPr lang="en-US" sz="3200" dirty="0" smtClean="0">
                <a:latin typeface="Helvetica"/>
                <a:cs typeface="Helvetica"/>
              </a:rPr>
              <a:t> y los </a:t>
            </a:r>
            <a:r>
              <a:rPr lang="en-US" sz="3200" dirty="0" err="1" smtClean="0">
                <a:latin typeface="Helvetica"/>
                <a:cs typeface="Helvetica"/>
              </a:rPr>
              <a:t>judíos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fueron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expulsados</a:t>
            </a:r>
            <a:r>
              <a:rPr lang="en-US" sz="3200" dirty="0" smtClean="0">
                <a:latin typeface="Helvetica"/>
                <a:cs typeface="Helvetica"/>
              </a:rPr>
              <a:t> de </a:t>
            </a:r>
            <a:r>
              <a:rPr lang="en-US" sz="3200" dirty="0" err="1" smtClean="0">
                <a:latin typeface="Helvetica"/>
                <a:cs typeface="Helvetica"/>
              </a:rPr>
              <a:t>España</a:t>
            </a:r>
            <a:r>
              <a:rPr lang="en-US" sz="3200" dirty="0" smtClean="0">
                <a:latin typeface="Helvetica"/>
                <a:cs typeface="Helvetica"/>
              </a:rPr>
              <a:t>.</a:t>
            </a:r>
            <a:endParaRPr lang="en-US" sz="3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878627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Decadencia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251126" y="1939890"/>
            <a:ext cx="375187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 smtClean="0">
                <a:latin typeface="Helvetica"/>
                <a:cs typeface="Helvetica"/>
              </a:rPr>
              <a:t>Muchos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impuestos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743" y="40989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8" name="Picture 7" descr="king-counting-his-money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4406" y="2725945"/>
            <a:ext cx="2905302" cy="3484621"/>
          </a:xfrm>
          <a:prstGeom prst="rect">
            <a:avLst/>
          </a:prstGeom>
        </p:spPr>
      </p:pic>
      <p:pic>
        <p:nvPicPr>
          <p:cNvPr id="9" name="Picture 8" descr="tax-collector-clip-art-192237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6060" y="3343676"/>
            <a:ext cx="2292790" cy="24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0290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Decadencia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34983" y="5644377"/>
            <a:ext cx="517566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La </a:t>
            </a:r>
            <a:r>
              <a:rPr lang="en-US" sz="3200" dirty="0" err="1" smtClean="0">
                <a:latin typeface="Helvetica"/>
                <a:cs typeface="Helvetica"/>
              </a:rPr>
              <a:t>expulsión</a:t>
            </a:r>
            <a:r>
              <a:rPr lang="en-US" sz="3200" dirty="0" smtClean="0">
                <a:latin typeface="Helvetica"/>
                <a:cs typeface="Helvetica"/>
              </a:rPr>
              <a:t> de los </a:t>
            </a:r>
            <a:r>
              <a:rPr lang="en-US" sz="3200" dirty="0" err="1" smtClean="0">
                <a:latin typeface="Helvetica"/>
                <a:cs typeface="Helvetica"/>
              </a:rPr>
              <a:t>moros</a:t>
            </a:r>
            <a:r>
              <a:rPr lang="en-US" sz="3200" dirty="0" smtClean="0">
                <a:latin typeface="Helvetica"/>
                <a:cs typeface="Helvetica"/>
              </a:rPr>
              <a:t> y los </a:t>
            </a:r>
            <a:r>
              <a:rPr lang="en-US" sz="3200" dirty="0" err="1" smtClean="0">
                <a:latin typeface="Helvetica"/>
                <a:cs typeface="Helvetica"/>
              </a:rPr>
              <a:t>judíos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743" y="40989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0000003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2389"/>
            <a:ext cx="4522817" cy="3861988"/>
          </a:xfrm>
          <a:prstGeom prst="rect">
            <a:avLst/>
          </a:prstGeom>
        </p:spPr>
      </p:pic>
      <p:pic>
        <p:nvPicPr>
          <p:cNvPr id="9" name="Picture 8" descr="expulsionJudio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6177" y="2193789"/>
            <a:ext cx="4391621" cy="3142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3089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Decadencia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-373865" y="3279026"/>
            <a:ext cx="51756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latin typeface="Helvetica"/>
                <a:cs typeface="Helvetica"/>
              </a:rPr>
              <a:t>Muchas</a:t>
            </a:r>
            <a:r>
              <a:rPr lang="en-US" sz="3200" dirty="0" smtClean="0">
                <a:latin typeface="Helvetica"/>
                <a:cs typeface="Helvetica"/>
              </a:rPr>
              <a:t> </a:t>
            </a:r>
            <a:r>
              <a:rPr lang="en-US" sz="3200" dirty="0" err="1" smtClean="0">
                <a:latin typeface="Helvetica"/>
                <a:cs typeface="Helvetica"/>
              </a:rPr>
              <a:t>guerras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743" y="40989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4" name="Picture 3" descr="ShipBattle-800px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2254" y="2184504"/>
            <a:ext cx="3828839" cy="3828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9243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 </a:t>
            </a:r>
            <a:r>
              <a:rPr lang="en-US" dirty="0" err="1" smtClean="0"/>
              <a:t>Decadencia</a:t>
            </a:r>
            <a:r>
              <a:rPr lang="en-US" dirty="0" smtClean="0"/>
              <a:t> de </a:t>
            </a:r>
            <a:r>
              <a:rPr lang="en-US" dirty="0" err="1" smtClean="0"/>
              <a:t>España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356099" y="3507123"/>
            <a:ext cx="517566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>
                <a:latin typeface="Helvetica"/>
                <a:cs typeface="Helvetica"/>
              </a:rPr>
              <a:t>Reyes </a:t>
            </a:r>
            <a:r>
              <a:rPr lang="en-US" sz="3200" dirty="0" err="1" smtClean="0">
                <a:latin typeface="Helvetica"/>
                <a:cs typeface="Helvetica"/>
              </a:rPr>
              <a:t>débiles</a:t>
            </a:r>
            <a:endParaRPr lang="en-US" sz="3200" dirty="0">
              <a:latin typeface="Helvetica"/>
              <a:cs typeface="Helvetica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20743" y="4098924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 descr="toonvectors-16121-1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6534" y="2786151"/>
            <a:ext cx="3371857" cy="3371857"/>
          </a:xfrm>
          <a:prstGeom prst="rect">
            <a:avLst/>
          </a:prstGeom>
        </p:spPr>
      </p:pic>
      <p:pic>
        <p:nvPicPr>
          <p:cNvPr id="7" name="Picture 6" descr="misc-game-crown-800px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150" y="2704980"/>
            <a:ext cx="1069312" cy="79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3706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idiomas</a:t>
            </a:r>
            <a:r>
              <a:rPr lang="en-US" dirty="0" smtClean="0"/>
              <a:t> de </a:t>
            </a:r>
            <a:r>
              <a:rPr lang="en-US" dirty="0" err="1" smtClean="0"/>
              <a:t>Espa</a:t>
            </a:r>
            <a:r>
              <a:rPr lang="en-US" dirty="0" err="1" smtClean="0"/>
              <a:t>ña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Catalu</a:t>
            </a:r>
            <a:r>
              <a:rPr lang="en-US" sz="3600" dirty="0" smtClean="0"/>
              <a:t>ña: el </a:t>
            </a:r>
            <a:r>
              <a:rPr lang="en-US" sz="3600" dirty="0" err="1" smtClean="0"/>
              <a:t>catalán</a:t>
            </a:r>
            <a:endParaRPr lang="en-US" sz="3600" dirty="0" smtClean="0"/>
          </a:p>
          <a:p>
            <a:r>
              <a:rPr lang="en-US" sz="3600" dirty="0" smtClean="0"/>
              <a:t>El País Vasco: el </a:t>
            </a:r>
            <a:r>
              <a:rPr lang="en-US" sz="3600" dirty="0" err="1" smtClean="0"/>
              <a:t>vascuence</a:t>
            </a:r>
            <a:endParaRPr lang="en-US" sz="3600" dirty="0" smtClean="0"/>
          </a:p>
          <a:p>
            <a:r>
              <a:rPr lang="en-US" sz="3600" dirty="0" smtClean="0"/>
              <a:t>Galicia: el </a:t>
            </a:r>
            <a:r>
              <a:rPr lang="en-US" sz="3600" dirty="0" err="1" smtClean="0"/>
              <a:t>gallego</a:t>
            </a:r>
            <a:endParaRPr lang="en-US" sz="3600" dirty="0" smtClean="0"/>
          </a:p>
          <a:p>
            <a:r>
              <a:rPr lang="en-US" sz="3600" dirty="0" smtClean="0"/>
              <a:t>Valencia: el </a:t>
            </a:r>
            <a:r>
              <a:rPr lang="en-US" sz="3600" dirty="0" err="1" smtClean="0"/>
              <a:t>valenciano</a:t>
            </a:r>
            <a:endParaRPr lang="en-US" sz="3600" dirty="0" smtClean="0"/>
          </a:p>
          <a:p>
            <a:r>
              <a:rPr lang="en-US" sz="3600" dirty="0" err="1" smtClean="0"/>
              <a:t>Todas</a:t>
            </a:r>
            <a:r>
              <a:rPr lang="en-US" sz="3600" dirty="0" smtClean="0"/>
              <a:t> </a:t>
            </a:r>
            <a:r>
              <a:rPr lang="en-US" sz="3600" dirty="0" err="1" smtClean="0"/>
              <a:t>las</a:t>
            </a:r>
            <a:r>
              <a:rPr lang="en-US" sz="3600" dirty="0" smtClean="0"/>
              <a:t> </a:t>
            </a:r>
            <a:r>
              <a:rPr lang="en-US" sz="3600" dirty="0" err="1" smtClean="0"/>
              <a:t>comunidades</a:t>
            </a:r>
            <a:r>
              <a:rPr lang="en-US" sz="3600" dirty="0" smtClean="0"/>
              <a:t>: el </a:t>
            </a:r>
            <a:r>
              <a:rPr lang="en-US" sz="3600" dirty="0" err="1" smtClean="0"/>
              <a:t>castellano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6868305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iberos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31002"/>
          </a:xfrm>
        </p:spPr>
        <p:txBody>
          <a:bodyPr/>
          <a:lstStyle/>
          <a:p>
            <a:r>
              <a:rPr lang="en-US" sz="3600" dirty="0" err="1"/>
              <a:t>Fueron</a:t>
            </a:r>
            <a:r>
              <a:rPr lang="en-US" sz="3600" dirty="0"/>
              <a:t> los </a:t>
            </a:r>
            <a:r>
              <a:rPr lang="en-US" sz="3600" dirty="0" err="1"/>
              <a:t>primeros</a:t>
            </a:r>
            <a:r>
              <a:rPr lang="en-US" sz="3600" dirty="0"/>
              <a:t> </a:t>
            </a:r>
            <a:r>
              <a:rPr lang="en-US" sz="3600" dirty="0" err="1"/>
              <a:t>habitantes</a:t>
            </a:r>
            <a:r>
              <a:rPr lang="en-US" sz="3600" dirty="0"/>
              <a:t> de </a:t>
            </a:r>
            <a:r>
              <a:rPr lang="en-US" sz="3600" dirty="0" err="1"/>
              <a:t>España</a:t>
            </a:r>
            <a:r>
              <a:rPr lang="en-US" sz="3600" dirty="0" smtClean="0"/>
              <a:t>.</a:t>
            </a:r>
          </a:p>
          <a:p>
            <a:pPr marL="0" indent="0">
              <a:buNone/>
            </a:pPr>
            <a:r>
              <a:rPr lang="en-US" dirty="0" smtClean="0"/>
              <a:t>(el </a:t>
            </a:r>
            <a:r>
              <a:rPr lang="en-US" dirty="0" err="1" smtClean="0"/>
              <a:t>Siglo</a:t>
            </a:r>
            <a:r>
              <a:rPr lang="en-US" dirty="0" smtClean="0"/>
              <a:t> 6 </a:t>
            </a:r>
            <a:r>
              <a:rPr lang="en-US" dirty="0" err="1" smtClean="0"/>
              <a:t>a.C</a:t>
            </a:r>
            <a:r>
              <a:rPr lang="en-US" dirty="0" smtClean="0"/>
              <a:t>)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 descr="damaelche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6553" y="2899818"/>
            <a:ext cx="3009900" cy="37465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04540" y="4753213"/>
            <a:ext cx="40020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La </a:t>
            </a:r>
            <a:r>
              <a:rPr lang="en-US" sz="2800" dirty="0" err="1" smtClean="0"/>
              <a:t>Dama</a:t>
            </a:r>
            <a:r>
              <a:rPr lang="en-US" sz="2800" dirty="0" smtClean="0"/>
              <a:t> de Elche (el </a:t>
            </a:r>
            <a:r>
              <a:rPr lang="en-US" sz="2800" dirty="0" err="1" smtClean="0"/>
              <a:t>Siglo</a:t>
            </a:r>
            <a:r>
              <a:rPr lang="en-US" sz="2800" dirty="0" smtClean="0"/>
              <a:t> 4 </a:t>
            </a:r>
            <a:r>
              <a:rPr lang="en-US" sz="2800" dirty="0" err="1" smtClean="0"/>
              <a:t>a.C</a:t>
            </a:r>
            <a:r>
              <a:rPr lang="en-US" sz="2800" dirty="0" smtClean="0"/>
              <a:t>.)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6315935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7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celtas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De la </a:t>
            </a:r>
            <a:r>
              <a:rPr lang="en-US" sz="4000" dirty="0" err="1" smtClean="0"/>
              <a:t>unión</a:t>
            </a:r>
            <a:r>
              <a:rPr lang="en-US" sz="4000" dirty="0" smtClean="0"/>
              <a:t> de </a:t>
            </a:r>
            <a:r>
              <a:rPr lang="en-US" sz="4000" dirty="0" err="1" smtClean="0"/>
              <a:t>iberos</a:t>
            </a:r>
            <a:r>
              <a:rPr lang="en-US" sz="4000" dirty="0" smtClean="0"/>
              <a:t> y </a:t>
            </a:r>
            <a:r>
              <a:rPr lang="en-US" sz="4000" dirty="0" err="1" smtClean="0"/>
              <a:t>celtas</a:t>
            </a:r>
            <a:r>
              <a:rPr lang="en-US" sz="4000" dirty="0" smtClean="0"/>
              <a:t> se </a:t>
            </a:r>
            <a:r>
              <a:rPr lang="en-US" sz="4000" dirty="0" err="1" smtClean="0"/>
              <a:t>formó</a:t>
            </a:r>
            <a:r>
              <a:rPr lang="en-US" sz="4000" dirty="0" smtClean="0"/>
              <a:t> </a:t>
            </a:r>
            <a:r>
              <a:rPr lang="en-US" sz="4400" b="1" i="1" dirty="0" smtClean="0"/>
              <a:t>los </a:t>
            </a:r>
            <a:r>
              <a:rPr lang="en-US" sz="4400" b="1" i="1" dirty="0" err="1" smtClean="0"/>
              <a:t>celtíberos</a:t>
            </a:r>
            <a:r>
              <a:rPr lang="en-US" sz="4000" dirty="0" smtClean="0"/>
              <a:t>.</a:t>
            </a:r>
            <a:endParaRPr lang="en-US" sz="4000" dirty="0"/>
          </a:p>
        </p:txBody>
      </p:sp>
      <p:pic>
        <p:nvPicPr>
          <p:cNvPr id="4" name="Picture 3" descr="celtibero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63" y="3320172"/>
            <a:ext cx="3504001" cy="2805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7080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Los </a:t>
            </a:r>
            <a:r>
              <a:rPr lang="en-US" dirty="0" err="1" smtClean="0"/>
              <a:t>celtas</a:t>
            </a:r>
            <a:endParaRPr lang="en-US" dirty="0"/>
          </a:p>
        </p:txBody>
      </p:sp>
      <p:pic>
        <p:nvPicPr>
          <p:cNvPr id="5" name="Picture 4" descr="celtas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83" y="3251336"/>
            <a:ext cx="4355922" cy="3310793"/>
          </a:xfrm>
          <a:prstGeom prst="rect">
            <a:avLst/>
          </a:prstGeom>
        </p:spPr>
      </p:pic>
      <p:pic>
        <p:nvPicPr>
          <p:cNvPr id="6" name="Picture 5" descr="celtas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996" y="1256441"/>
            <a:ext cx="4128804" cy="3265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938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Los </a:t>
            </a:r>
            <a:r>
              <a:rPr lang="en-US" sz="5400" dirty="0" err="1" smtClean="0"/>
              <a:t>fenicios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4400" dirty="0" err="1" smtClean="0"/>
              <a:t>Fueron</a:t>
            </a:r>
            <a:r>
              <a:rPr lang="en-US" sz="4400" dirty="0" smtClean="0"/>
              <a:t> </a:t>
            </a:r>
            <a:r>
              <a:rPr lang="en-US" sz="4400" dirty="0" err="1" smtClean="0"/>
              <a:t>una</a:t>
            </a:r>
            <a:r>
              <a:rPr lang="en-US" sz="4400" dirty="0" smtClean="0"/>
              <a:t> </a:t>
            </a:r>
            <a:r>
              <a:rPr lang="en-US" sz="4400" dirty="0" err="1" smtClean="0"/>
              <a:t>nación</a:t>
            </a:r>
            <a:r>
              <a:rPr lang="en-US" sz="4400" dirty="0" smtClean="0"/>
              <a:t> de </a:t>
            </a:r>
            <a:r>
              <a:rPr lang="en-US" sz="4400" dirty="0" err="1" smtClean="0"/>
              <a:t>marineros</a:t>
            </a:r>
            <a:r>
              <a:rPr lang="en-US" sz="4400" dirty="0" smtClean="0"/>
              <a:t>.</a:t>
            </a:r>
          </a:p>
          <a:p>
            <a:r>
              <a:rPr lang="en-US" sz="4400" dirty="0" err="1" smtClean="0"/>
              <a:t>Fundaron</a:t>
            </a:r>
            <a:r>
              <a:rPr lang="en-US" sz="4400" dirty="0" smtClean="0"/>
              <a:t> la ciudad Cádiz</a:t>
            </a:r>
            <a:r>
              <a:rPr lang="en-US" dirty="0" smtClean="0"/>
              <a:t>.</a:t>
            </a:r>
          </a:p>
          <a:p>
            <a:r>
              <a:rPr lang="en-US" dirty="0" smtClean="0"/>
              <a:t>(</a:t>
            </a:r>
            <a:r>
              <a:rPr lang="en-US" dirty="0" err="1" smtClean="0"/>
              <a:t>Vinieron</a:t>
            </a:r>
            <a:r>
              <a:rPr lang="en-US" dirty="0" smtClean="0"/>
              <a:t> a la </a:t>
            </a:r>
            <a:r>
              <a:rPr lang="en-US" dirty="0" err="1" smtClean="0"/>
              <a:t>península</a:t>
            </a:r>
            <a:r>
              <a:rPr lang="en-US" dirty="0" smtClean="0"/>
              <a:t> entre los </a:t>
            </a:r>
            <a:r>
              <a:rPr lang="en-US" dirty="0" err="1" smtClean="0"/>
              <a:t>años</a:t>
            </a:r>
            <a:r>
              <a:rPr lang="en-US" dirty="0" smtClean="0"/>
              <a:t> 800 y 1100 </a:t>
            </a:r>
            <a:r>
              <a:rPr lang="en-US" dirty="0" err="1" smtClean="0"/>
              <a:t>a.C</a:t>
            </a:r>
            <a:r>
              <a:rPr lang="en-US" dirty="0" smtClean="0"/>
              <a:t>.)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9242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ushpin">
      <a:majorFont>
        <a:latin typeface="Constantia"/>
        <a:ea typeface=""/>
        <a:cs typeface=""/>
        <a:font script="Jpan" typeface="HGS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Grek" typeface="Arial"/>
        <a:font script="Cyrl" typeface="Arial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946</TotalTime>
  <Words>498</Words>
  <Application>Microsoft Macintosh PowerPoint</Application>
  <PresentationFormat>On-screen Show (4:3)</PresentationFormat>
  <Paragraphs>116</Paragraphs>
  <Slides>57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5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Los iberos</vt:lpstr>
      <vt:lpstr>Los celtas</vt:lpstr>
      <vt:lpstr>Los celtas</vt:lpstr>
      <vt:lpstr>Los fenicios</vt:lpstr>
      <vt:lpstr>Cádiz</vt:lpstr>
      <vt:lpstr>Cádiz</vt:lpstr>
      <vt:lpstr>Cádiz</vt:lpstr>
      <vt:lpstr>Los griegos</vt:lpstr>
      <vt:lpstr>Las ruinas griegas en Cataluña</vt:lpstr>
      <vt:lpstr>Los cartagineses</vt:lpstr>
      <vt:lpstr>Los cartagineses</vt:lpstr>
      <vt:lpstr>PowerPoint Presentation</vt:lpstr>
      <vt:lpstr>Los romanos</vt:lpstr>
      <vt:lpstr>La influencia romana</vt:lpstr>
      <vt:lpstr>La influencia romana</vt:lpstr>
      <vt:lpstr>La influencia romana</vt:lpstr>
      <vt:lpstr>La influencia romana</vt:lpstr>
      <vt:lpstr>La influencia romana</vt:lpstr>
      <vt:lpstr>El puente de Alcántara (Toledo)</vt:lpstr>
      <vt:lpstr>El puente de Alcántara (Toledo)</vt:lpstr>
      <vt:lpstr>El acueducto de Segovia</vt:lpstr>
      <vt:lpstr>El acueducto de Segovia</vt:lpstr>
      <vt:lpstr>Los caminos romanos</vt:lpstr>
      <vt:lpstr>Los visigodos</vt:lpstr>
      <vt:lpstr>Toledo</vt:lpstr>
      <vt:lpstr>PowerPoint Presentation</vt:lpstr>
      <vt:lpstr>PowerPoint Presentation</vt:lpstr>
      <vt:lpstr>Los moros</vt:lpstr>
      <vt:lpstr>La influencia morisca (de los moros)</vt:lpstr>
      <vt:lpstr>La influencia morisca (de los moros)</vt:lpstr>
      <vt:lpstr>La noria en Córdoba</vt:lpstr>
      <vt:lpstr>La influencia morisca (de los moros)</vt:lpstr>
      <vt:lpstr>La influencia morisca (de los moros)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El alcázar</vt:lpstr>
      <vt:lpstr>La mezquita en Córdoba</vt:lpstr>
      <vt:lpstr>La mezquita en Córdoba</vt:lpstr>
      <vt:lpstr>Córdoba</vt:lpstr>
      <vt:lpstr>Granada</vt:lpstr>
      <vt:lpstr>La Reconquista</vt:lpstr>
      <vt:lpstr>Los Reyes Católicos</vt:lpstr>
      <vt:lpstr>1492</vt:lpstr>
      <vt:lpstr>La Decadencia de España</vt:lpstr>
      <vt:lpstr>La Decadencia de España</vt:lpstr>
      <vt:lpstr>La Decadencia de España</vt:lpstr>
      <vt:lpstr>La Decadencia de España</vt:lpstr>
      <vt:lpstr>Los idiomas de España</vt:lpstr>
    </vt:vector>
  </TitlesOfParts>
  <Company>Tech Team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Lower Cape May Regional School District</dc:creator>
  <cp:lastModifiedBy>LCMR SD</cp:lastModifiedBy>
  <cp:revision>66</cp:revision>
  <dcterms:created xsi:type="dcterms:W3CDTF">2014-09-26T17:35:16Z</dcterms:created>
  <dcterms:modified xsi:type="dcterms:W3CDTF">2015-10-27T14:30:58Z</dcterms:modified>
</cp:coreProperties>
</file>