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82" r:id="rId3"/>
    <p:sldId id="287" r:id="rId4"/>
    <p:sldId id="295" r:id="rId5"/>
    <p:sldId id="292" r:id="rId6"/>
    <p:sldId id="290" r:id="rId7"/>
    <p:sldId id="291" r:id="rId8"/>
    <p:sldId id="293" r:id="rId9"/>
    <p:sldId id="289" r:id="rId10"/>
    <p:sldId id="285" r:id="rId11"/>
    <p:sldId id="294" r:id="rId12"/>
    <p:sldId id="262" r:id="rId13"/>
    <p:sldId id="257" r:id="rId14"/>
    <p:sldId id="258" r:id="rId15"/>
    <p:sldId id="263" r:id="rId16"/>
    <p:sldId id="286" r:id="rId17"/>
    <p:sldId id="259" r:id="rId18"/>
    <p:sldId id="260" r:id="rId19"/>
    <p:sldId id="269" r:id="rId20"/>
    <p:sldId id="266" r:id="rId21"/>
    <p:sldId id="267" r:id="rId22"/>
    <p:sldId id="268" r:id="rId23"/>
    <p:sldId id="265" r:id="rId24"/>
    <p:sldId id="264" r:id="rId25"/>
    <p:sldId id="261" r:id="rId26"/>
    <p:sldId id="270" r:id="rId27"/>
    <p:sldId id="271" r:id="rId28"/>
    <p:sldId id="272" r:id="rId29"/>
    <p:sldId id="273" r:id="rId30"/>
    <p:sldId id="274" r:id="rId31"/>
    <p:sldId id="276" r:id="rId32"/>
    <p:sldId id="278" r:id="rId33"/>
    <p:sldId id="279" r:id="rId34"/>
    <p:sldId id="280" r:id="rId35"/>
    <p:sldId id="281" r:id="rId36"/>
    <p:sldId id="283" r:id="rId37"/>
    <p:sldId id="284" r:id="rId38"/>
    <p:sldId id="277" r:id="rId3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7C8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99A8A8-4F89-4F4B-A3C1-E3D4F0107D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44970-81ED-49AA-81C1-5FF4634B7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45201-3684-4567-8886-B51E06C5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69A2-F451-4F9F-B5E7-6AE2FAABE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17D47-C072-461B-9785-A849EC5937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87409-612B-4FF4-8FF1-328580002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2382E-CB00-41D9-92CA-C29E35BA2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D2051-A3EF-478A-80AE-6B961A0BA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B47DE-7F5C-49F1-89E4-CCF47DDB90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7BE00-F6D6-45DA-A938-BD47BBB172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9AF8F-F6FE-4D72-9DFC-B3E36854C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CAAA9-386A-4F48-8714-4C7510B62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AC4DA4-374C-41E1-8C2B-22468DD32F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pbs.org/wgbh/aso/databank/entries/dh00fr.htm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yorker.com/fact/content/articles/030324fa_fact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6096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>
                <a:solidFill>
                  <a:schemeClr val="hlink"/>
                </a:solidFill>
                <a:latin typeface="Century Gothic" pitchFamily="34" charset="0"/>
              </a:rPr>
              <a:t>Surrealism</a:t>
            </a:r>
            <a:r>
              <a:rPr lang="en-US" sz="72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72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7200">
                <a:solidFill>
                  <a:schemeClr val="bg1"/>
                </a:solidFill>
                <a:latin typeface="Century Gothic" pitchFamily="34" charset="0"/>
              </a:rPr>
              <a:t>    </a:t>
            </a:r>
            <a:r>
              <a:rPr lang="en-US" sz="4800">
                <a:solidFill>
                  <a:srgbClr val="FFCC66"/>
                </a:solidFill>
                <a:latin typeface="Century Gothic" pitchFamily="34" charset="0"/>
              </a:rPr>
              <a:t>1924</a:t>
            </a:r>
            <a:r>
              <a:rPr lang="en-US" sz="48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48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2055" name="Picture 7" descr="Dali,%20Lighted%20Giraff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3438525" cy="4572000"/>
          </a:xfrm>
          <a:prstGeom prst="rect">
            <a:avLst/>
          </a:prstGeom>
          <a:noFill/>
        </p:spPr>
      </p:pic>
      <p:pic>
        <p:nvPicPr>
          <p:cNvPr id="2057" name="Picture 9" descr="Dali%20Atomica%20melancolica%20(194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81400"/>
            <a:ext cx="2986088" cy="2338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52578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  <a:latin typeface="Century Gothic" pitchFamily="34" charset="0"/>
              </a:rPr>
              <a:t>Sigmund Freud</a:t>
            </a:r>
            <a:r>
              <a:rPr lang="en-US" sz="720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(1856-1939) 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The father of psychoanalysis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In 1900, Freud published </a:t>
            </a:r>
            <a:r>
              <a:rPr lang="en-US" i="1">
                <a:solidFill>
                  <a:schemeClr val="bg1"/>
                </a:solidFill>
                <a:latin typeface="Century Gothic" pitchFamily="34" charset="0"/>
                <a:hlinkClick r:id="rId2"/>
              </a:rPr>
              <a:t>The Interpretation of Dreams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, and introduced the wider public to the notion of the unconscious mind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theorized that forgetfulness or slips of the tongue (now called "Freudian slips") were not accidental at all, but it was the "dynamic unconscious" revealing something meaningful.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He said “Dreams are often most profound when they seem the most crazy.”</a:t>
            </a:r>
            <a:br>
              <a:rPr lang="en-US">
                <a:solidFill>
                  <a:schemeClr val="bg1"/>
                </a:solidFill>
                <a:latin typeface="Century Gothic" pitchFamily="34" charset="0"/>
              </a:rPr>
            </a:br>
            <a:endParaRPr lang="en-US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pic>
        <p:nvPicPr>
          <p:cNvPr id="38924" name="Picture 12" descr="ANd9GcRGpJiwZcYKVqO6n5lUmPPgs3qggBAREoa9Tb8Je-GN7iPrsPtF1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752600"/>
            <a:ext cx="2971800" cy="290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  <a:latin typeface="Century Gothic" pitchFamily="34" charset="0"/>
              </a:rPr>
              <a:t>Andre Breton</a:t>
            </a:r>
            <a:r>
              <a:rPr lang="en-US" sz="720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Poet</a:t>
            </a:r>
            <a:br>
              <a:rPr lang="en-US" sz="32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48131" name="Picture 3" descr="bre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2667000" cy="3381375"/>
          </a:xfrm>
          <a:prstGeom prst="rect">
            <a:avLst/>
          </a:prstGeom>
          <a:noFill/>
        </p:spPr>
      </p:pic>
      <p:pic>
        <p:nvPicPr>
          <p:cNvPr id="48132" name="Picture 4" descr="andre-br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2689225" cy="3429000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219200" y="58674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“Surrealism is based on the belief in the superior reality of the dream”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057400"/>
            <a:ext cx="4419600" cy="2916238"/>
          </a:xfrm>
          <a:prstGeom prst="rect">
            <a:avLst/>
          </a:prstGeom>
          <a:noFill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1000" y="914400"/>
            <a:ext cx="41910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>
                <a:solidFill>
                  <a:schemeClr val="hlink"/>
                </a:solidFill>
                <a:latin typeface="Century Gothic" pitchFamily="34" charset="0"/>
              </a:rPr>
              <a:t>Surreal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Odd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Illogical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Irrational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Exciting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Disturbing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urreal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352800"/>
            <a:ext cx="2381250" cy="321945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14400" y="1981200"/>
            <a:ext cx="68580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Reaction to chaos of WWI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Influence of Freud: Dreams and subconscious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Impossible scale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Reversal of natural laws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Double images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Juxtaposition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8200" y="9906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hlink"/>
                </a:solidFill>
                <a:latin typeface="Century Gothic" pitchFamily="34" charset="0"/>
              </a:rPr>
              <a:t>Characteristics of Surrealism</a:t>
            </a:r>
            <a:endParaRPr lang="en-US" sz="360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5029200" cy="1470025"/>
          </a:xfrm>
        </p:spPr>
        <p:txBody>
          <a:bodyPr/>
          <a:lstStyle/>
          <a:p>
            <a:pPr algn="l"/>
            <a:r>
              <a:rPr lang="en-US" sz="3600">
                <a:solidFill>
                  <a:schemeClr val="hlink"/>
                </a:solidFill>
                <a:latin typeface="Century Gothic" pitchFamily="34" charset="0"/>
              </a:rPr>
              <a:t>Where?</a:t>
            </a: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3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France, Germany, Catalunya, Belgium</a:t>
            </a:r>
            <a:br>
              <a:rPr lang="en-US" sz="3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3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3600">
                <a:solidFill>
                  <a:schemeClr val="hlink"/>
                </a:solidFill>
                <a:latin typeface="Century Gothic" pitchFamily="34" charset="0"/>
              </a:rPr>
              <a:t>Artists</a:t>
            </a: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3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Max Ernst </a:t>
            </a:r>
            <a:br>
              <a:rPr lang="en-US" sz="3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Salvador Dali </a:t>
            </a:r>
            <a:br>
              <a:rPr lang="en-US" sz="3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Joan Miro </a:t>
            </a:r>
            <a:br>
              <a:rPr lang="en-US" sz="3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Man Ray</a:t>
            </a:r>
            <a:br>
              <a:rPr lang="en-US" sz="3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Rene Magritte</a:t>
            </a:r>
            <a:r>
              <a:rPr lang="en-US" sz="40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4000">
                <a:solidFill>
                  <a:schemeClr val="bg1"/>
                </a:solidFill>
                <a:latin typeface="Century Gothic" pitchFamily="34" charset="0"/>
              </a:rPr>
            </a:br>
            <a:endParaRPr lang="en-US" sz="40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101" name="Picture 5" descr="u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1295400"/>
            <a:ext cx="37433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Salvador Dali</a:t>
            </a:r>
          </a:p>
        </p:txBody>
      </p:sp>
      <p:pic>
        <p:nvPicPr>
          <p:cNvPr id="9221" name="Picture 5" descr="d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3467100" cy="5343525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400800" y="685800"/>
            <a:ext cx="2513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(Spanish, 1904–1989)</a:t>
            </a:r>
            <a:r>
              <a:rPr lang="en-US">
                <a:latin typeface="Kozuka Mincho Pro R" pitchFamily="18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14400" y="5715000"/>
            <a:ext cx="70866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sz="1400">
                <a:solidFill>
                  <a:schemeClr val="bg1"/>
                </a:solidFill>
              </a:rPr>
              <a:t>	</a:t>
            </a:r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The Metamorphosis of Narcissus, 1937, Salvador Dali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9939" name="Picture 3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772400" cy="511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867400"/>
            <a:ext cx="3581400" cy="685800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Salvador Dali</a:t>
            </a:r>
            <a:br>
              <a:rPr lang="en-US" sz="14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Persistence of Memory </a:t>
            </a:r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1931</a:t>
            </a:r>
            <a:br>
              <a:rPr lang="en-US" sz="1400">
                <a:solidFill>
                  <a:schemeClr val="bg1"/>
                </a:solidFill>
                <a:latin typeface="Century Gothic" pitchFamily="34" charset="0"/>
              </a:rPr>
            </a:br>
            <a:endParaRPr lang="en-US" sz="14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4" name="Picture 4" descr="slide0009_image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691313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867400"/>
            <a:ext cx="2743200" cy="685800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Salvador Dali</a:t>
            </a:r>
            <a:br>
              <a:rPr lang="en-US" sz="14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Apparition</a:t>
            </a:r>
            <a:br>
              <a:rPr lang="en-US" sz="1400" i="1">
                <a:solidFill>
                  <a:schemeClr val="bg1"/>
                </a:solidFill>
                <a:latin typeface="Century Gothic" pitchFamily="34" charset="0"/>
              </a:rPr>
            </a:br>
            <a:endParaRPr lang="en-US" sz="14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9" name="Picture 5" descr="slide0010_image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467475" cy="504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28600"/>
            <a:ext cx="5943600" cy="685800"/>
          </a:xfrm>
        </p:spPr>
        <p:txBody>
          <a:bodyPr/>
          <a:lstStyle/>
          <a:p>
            <a:pPr algn="l"/>
            <a:r>
              <a:rPr lang="en-US" sz="3600">
                <a:solidFill>
                  <a:schemeClr val="bg1"/>
                </a:solidFill>
                <a:latin typeface="Century Gothic" pitchFamily="34" charset="0"/>
              </a:rPr>
              <a:t>Rene Magritte </a:t>
            </a: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(Belgian)</a:t>
            </a:r>
          </a:p>
        </p:txBody>
      </p:sp>
      <p:pic>
        <p:nvPicPr>
          <p:cNvPr id="15365" name="Picture 5" descr="Magri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3959225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3810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hlink"/>
                </a:solidFill>
                <a:latin typeface="Century Gothic" pitchFamily="34" charset="0"/>
              </a:rPr>
              <a:t>Surrealism</a:t>
            </a:r>
            <a:r>
              <a:rPr lang="en-US" sz="72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72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1924</a:t>
            </a:r>
            <a:br>
              <a:rPr lang="en-US" sz="3200">
                <a:solidFill>
                  <a:schemeClr val="bg1"/>
                </a:solidFill>
                <a:latin typeface="Century Gothic" pitchFamily="34" charset="0"/>
              </a:rPr>
            </a:br>
            <a:endParaRPr lang="en-US" sz="320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Originally a literary movement, it explored dreams, the unconscious, the element of chance and multiple levels of reality.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“more than real”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“better than real”</a:t>
            </a:r>
          </a:p>
        </p:txBody>
      </p:sp>
      <p:pic>
        <p:nvPicPr>
          <p:cNvPr id="34822" name="Picture 6" descr="la+condition+humaine+Rene+Magri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132263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867400"/>
            <a:ext cx="3733800" cy="685800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Rene Magritte</a:t>
            </a:r>
            <a:r>
              <a:rPr lang="en-US" sz="1800">
                <a:solidFill>
                  <a:schemeClr val="bg1"/>
                </a:solidFill>
              </a:rPr>
              <a:t/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 i="1">
                <a:solidFill>
                  <a:schemeClr val="bg1"/>
                </a:solidFill>
              </a:rPr>
              <a:t> </a:t>
            </a:r>
            <a:br>
              <a:rPr lang="en-US" sz="1800" i="1">
                <a:solidFill>
                  <a:schemeClr val="bg1"/>
                </a:solidFill>
              </a:rPr>
            </a:b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2292" name="Picture 4" descr="magritte-time-transfix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3562350" cy="53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867400"/>
            <a:ext cx="3733800" cy="685800"/>
          </a:xfrm>
        </p:spPr>
        <p:txBody>
          <a:bodyPr/>
          <a:lstStyle/>
          <a:p>
            <a:pPr algn="l"/>
            <a:r>
              <a:rPr lang="en-US" sz="1800">
                <a:solidFill>
                  <a:schemeClr val="bg1"/>
                </a:solidFill>
              </a:rPr>
              <a:t/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René Magritte</a:t>
            </a:r>
            <a:br>
              <a:rPr lang="en-US" sz="14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Les valeurs personnelles </a:t>
            </a:r>
            <a:br>
              <a:rPr lang="en-US" sz="1400" i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(Personal Values)</a:t>
            </a:r>
            <a:br>
              <a:rPr lang="en-US" sz="14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1952 </a:t>
            </a:r>
            <a:br>
              <a:rPr lang="en-US" sz="14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800" i="1">
                <a:solidFill>
                  <a:schemeClr val="bg1"/>
                </a:solidFill>
              </a:rPr>
              <a:t> </a:t>
            </a:r>
            <a:br>
              <a:rPr lang="en-US" sz="1800" i="1">
                <a:solidFill>
                  <a:schemeClr val="bg1"/>
                </a:solidFill>
              </a:rPr>
            </a:br>
            <a:endParaRPr lang="en-US" sz="1800" i="1">
              <a:solidFill>
                <a:schemeClr val="bg1"/>
              </a:solidFill>
            </a:endParaRPr>
          </a:p>
        </p:txBody>
      </p:sp>
      <p:pic>
        <p:nvPicPr>
          <p:cNvPr id="13320" name="Picture 8" descr="magritte_pers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5867400" cy="465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486400"/>
            <a:ext cx="6248400" cy="1371600"/>
          </a:xfrm>
        </p:spPr>
        <p:txBody>
          <a:bodyPr/>
          <a:lstStyle/>
          <a:p>
            <a:pPr algn="l"/>
            <a:r>
              <a:rPr lang="en-US" sz="1800">
                <a:solidFill>
                  <a:schemeClr val="bg1"/>
                </a:solidFill>
              </a:rPr>
              <a:t/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René Magritte</a:t>
            </a:r>
            <a:br>
              <a:rPr lang="en-US" sz="1400" i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La Chambre d'écoute (The Listening Room)</a:t>
            </a:r>
            <a:br>
              <a:rPr lang="en-US" sz="1400" i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1952</a:t>
            </a:r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en-US" sz="1400" i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(impossible scale)</a:t>
            </a:r>
          </a:p>
        </p:txBody>
      </p:sp>
      <p:pic>
        <p:nvPicPr>
          <p:cNvPr id="14344" name="Picture 8" descr="magritte_la_cham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477000" cy="501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95400" y="60960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“Carte Blanche,” Rene Magritte</a:t>
            </a:r>
          </a:p>
        </p:txBody>
      </p:sp>
      <p:pic>
        <p:nvPicPr>
          <p:cNvPr id="11267" name="Picture 3" descr="Rene_Magritte_Carte_Blan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3979863" cy="548640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2000" y="58674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Rene Magritte</a:t>
            </a:r>
            <a:br>
              <a:rPr lang="en-US" sz="14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en-US" sz="1400" i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Carte Blanche</a:t>
            </a:r>
            <a:r>
              <a:rPr lang="en-US" i="1">
                <a:solidFill>
                  <a:schemeClr val="bg1"/>
                </a:solidFill>
              </a:rPr>
              <a:t/>
            </a:r>
            <a:br>
              <a:rPr lang="en-US" i="1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-3535363" y="3246438"/>
            <a:ext cx="16216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Concepts of unconscious realities and dream interpretation in Surrealism is further emphasized by Sigmund Freud's contributions to the new order of thought.  </a:t>
            </a:r>
          </a:p>
        </p:txBody>
      </p:sp>
      <p:pic>
        <p:nvPicPr>
          <p:cNvPr id="10252" name="Picture 12" descr="magritte-pipe-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6000750" cy="4079875"/>
          </a:xfrm>
          <a:prstGeom prst="rect">
            <a:avLst/>
          </a:prstGeom>
          <a:noFill/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62000" y="58674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Rene Magritte</a:t>
            </a:r>
            <a:br>
              <a:rPr lang="en-US" sz="14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Ceci n’est pas une pipe</a:t>
            </a:r>
            <a:br>
              <a:rPr lang="en-US" sz="1400" i="1">
                <a:solidFill>
                  <a:schemeClr val="bg1"/>
                </a:solidFill>
                <a:latin typeface="Century Gothic" pitchFamily="34" charset="0"/>
              </a:rPr>
            </a:br>
            <a:endParaRPr lang="en-US" sz="140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867400"/>
            <a:ext cx="3733800" cy="685800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Rene Magritte</a:t>
            </a:r>
            <a:br>
              <a:rPr lang="en-US" sz="14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en-US" sz="1400" i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400" i="1">
                <a:solidFill>
                  <a:schemeClr val="bg1"/>
                </a:solidFill>
                <a:latin typeface="Century Gothic" pitchFamily="34" charset="0"/>
              </a:rPr>
              <a:t>(Reversal of Natural Laws)</a:t>
            </a:r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1400">
                <a:solidFill>
                  <a:schemeClr val="bg1"/>
                </a:solidFill>
                <a:latin typeface="Century Gothic" pitchFamily="34" charset="0"/>
              </a:rPr>
            </a:br>
            <a:endParaRPr lang="en-US" sz="14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176" name="Picture 8" descr="magritt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400800" cy="509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696200" cy="5867400"/>
          </a:xfrm>
        </p:spPr>
        <p:txBody>
          <a:bodyPr/>
          <a:lstStyle/>
          <a:p>
            <a:pPr algn="l"/>
            <a:r>
              <a:rPr lang="en-US" sz="3600">
                <a:solidFill>
                  <a:schemeClr val="hlink"/>
                </a:solidFill>
                <a:latin typeface="Century Gothic" pitchFamily="34" charset="0"/>
              </a:rPr>
              <a:t>Ideas for your Surrealist Collage and Painting</a:t>
            </a:r>
            <a:r>
              <a:rPr lang="en-US" sz="2000">
                <a:solidFill>
                  <a:schemeClr val="hlink"/>
                </a:solidFill>
                <a:latin typeface="Century Gothic" pitchFamily="34" charset="0"/>
              </a:rPr>
              <a:t>    </a:t>
            </a:r>
            <a:br>
              <a:rPr lang="en-US" sz="2000">
                <a:solidFill>
                  <a:schemeClr val="hlink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hlink"/>
                </a:solidFill>
                <a:latin typeface="Century Gothic" pitchFamily="34" charset="0"/>
              </a:rPr>
              <a:t/>
            </a:r>
            <a:br>
              <a:rPr lang="en-US" sz="2000">
                <a:solidFill>
                  <a:schemeClr val="hlink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>a) change the normal scale of objects</a:t>
            </a:r>
            <a:br>
              <a:rPr lang="en-US" sz="20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(ex: a car the size of a living room or bugs the size of people)</a:t>
            </a:r>
            <a:br>
              <a:rPr lang="en-US" sz="1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20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>b) turn the accepted order of things upside down </a:t>
            </a:r>
            <a:br>
              <a:rPr lang="en-US" sz="20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(ex: dogs walking people instead of people walking dogs)</a:t>
            </a: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20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20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>c) mix internal and external space</a:t>
            </a:r>
            <a:br>
              <a:rPr lang="en-US" sz="20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(ex: trees growing in a kitchen, seeing the inside and outside of 	an object at the same time)</a:t>
            </a:r>
            <a:br>
              <a:rPr lang="en-US" sz="1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20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>d) transform one object into another</a:t>
            </a:r>
            <a:br>
              <a:rPr lang="en-US" sz="20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(ex: a car turning into a fish, an animal turning into a person)</a:t>
            </a:r>
            <a:br>
              <a:rPr lang="en-US" sz="1600">
                <a:solidFill>
                  <a:schemeClr val="bg1"/>
                </a:solidFill>
                <a:latin typeface="Century Gothic" pitchFamily="34" charset="0"/>
              </a:rPr>
            </a:br>
            <a:endParaRPr lang="en-US" sz="160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Alicia Leone Grad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04800"/>
            <a:ext cx="2324100" cy="6232525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781800" y="6248400"/>
            <a:ext cx="2133600" cy="381000"/>
          </a:xfrm>
          <a:noFill/>
          <a:ln/>
        </p:spPr>
        <p:txBody>
          <a:bodyPr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Student Example- Alicia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aroline Hand Grad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4641850" cy="5629275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81800" y="6248400"/>
            <a:ext cx="2133600" cy="381000"/>
          </a:xfrm>
          <a:noFill/>
          <a:ln/>
        </p:spPr>
        <p:txBody>
          <a:bodyPr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Student Example- Carolyn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Lynne Piper Grad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181475" cy="6086475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81800" y="6248400"/>
            <a:ext cx="2133600" cy="381000"/>
          </a:xfrm>
          <a:noFill/>
          <a:ln/>
        </p:spPr>
        <p:txBody>
          <a:bodyPr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Student Example- Lynne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3914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 u="sng">
                <a:solidFill>
                  <a:schemeClr val="hlink"/>
                </a:solidFill>
                <a:latin typeface="Century Gothic" pitchFamily="34" charset="0"/>
              </a:rPr>
              <a:t>WHY</a:t>
            </a:r>
            <a:r>
              <a:rPr lang="en-US" sz="4800">
                <a:solidFill>
                  <a:schemeClr val="hlink"/>
                </a:solidFill>
                <a:latin typeface="Century Gothic" pitchFamily="34" charset="0"/>
              </a:rPr>
              <a:t> Surrealism in 1924?</a:t>
            </a:r>
            <a:r>
              <a:rPr lang="en-US" sz="48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4800">
                <a:solidFill>
                  <a:schemeClr val="bg1"/>
                </a:solidFill>
                <a:latin typeface="Century Gothic" pitchFamily="34" charset="0"/>
              </a:rPr>
            </a:br>
            <a:endParaRPr lang="en-US" sz="480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CC66"/>
                </a:solidFill>
                <a:latin typeface="Century Gothic" pitchFamily="34" charset="0"/>
              </a:rPr>
              <a:t>What was happening in the world around this time?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>
                <a:solidFill>
                  <a:schemeClr val="bg1"/>
                </a:solidFill>
                <a:latin typeface="Century Gothic" pitchFamily="34" charset="0"/>
              </a:rPr>
            </a:br>
            <a:endParaRPr lang="en-US" sz="240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Jackie Popoloski Grad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696200" cy="4129088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81800" y="6248400"/>
            <a:ext cx="2133600" cy="381000"/>
          </a:xfrm>
          <a:noFill/>
          <a:ln/>
        </p:spPr>
        <p:txBody>
          <a:bodyPr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Student Example- Jackie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Lisa Trautwein Grad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135563" cy="617220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010400" y="6248400"/>
            <a:ext cx="2133600" cy="381000"/>
          </a:xfrm>
          <a:noFill/>
          <a:ln/>
        </p:spPr>
        <p:txBody>
          <a:bodyPr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Student Example- Lisa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hristina Harris Grad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"/>
            <a:ext cx="4405313" cy="5557838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81800" y="6248400"/>
            <a:ext cx="2133600" cy="381000"/>
          </a:xfrm>
          <a:noFill/>
          <a:ln/>
        </p:spPr>
        <p:txBody>
          <a:bodyPr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Student Example- Christina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licia Leone Grad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4435475" cy="566896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81800" y="6248400"/>
            <a:ext cx="2133600" cy="381000"/>
          </a:xfrm>
          <a:noFill/>
          <a:ln/>
        </p:spPr>
        <p:txBody>
          <a:bodyPr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Student Example- Alicia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oshin Rashid Grad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546600" cy="5715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81800" y="6248400"/>
            <a:ext cx="2133600" cy="381000"/>
          </a:xfrm>
          <a:noFill/>
          <a:ln/>
        </p:spPr>
        <p:txBody>
          <a:bodyPr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Student Example- Noshin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urrealism paintings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259513" cy="469582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81800" y="6248400"/>
            <a:ext cx="2133600" cy="381000"/>
          </a:xfrm>
          <a:noFill/>
          <a:ln/>
        </p:spPr>
        <p:txBody>
          <a:bodyPr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Student Example- Lisa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"/>
            <a:ext cx="4305300" cy="5740400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81800" y="6248400"/>
            <a:ext cx="2133600" cy="381000"/>
          </a:xfrm>
          <a:noFill/>
          <a:ln/>
        </p:spPr>
        <p:txBody>
          <a:bodyPr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Student Example- Renee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Stephanie_LaRosa_grade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943600" cy="4003675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81800" y="6248400"/>
            <a:ext cx="2133600" cy="381000"/>
          </a:xfrm>
          <a:noFill/>
          <a:ln/>
        </p:spPr>
        <p:txBody>
          <a:bodyPr/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Student Example- Stephanie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600200" y="533400"/>
            <a:ext cx="57150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What is your idea? Start with a well thought-out creative idea. Throwing two random things together doesn’t necessarily qualify as surreal.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Use QUALITY photographic images from magazines- not cartoons or illustrations.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Avoid images from popular culture such as famous people, name brands and retail products that will distract the viewer.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Cut and glue </a:t>
            </a:r>
            <a:r>
              <a:rPr lang="en-US" u="sng">
                <a:solidFill>
                  <a:schemeClr val="bg1"/>
                </a:solidFill>
                <a:latin typeface="Century Gothic" pitchFamily="34" charset="0"/>
              </a:rPr>
              <a:t>carefully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 so all images have smooth edges and there is no visible glue.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Consider background, middle ground and foreground.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391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 u="sng">
                <a:solidFill>
                  <a:schemeClr val="hlink"/>
                </a:solidFill>
                <a:latin typeface="Century Gothic" pitchFamily="34" charset="0"/>
              </a:rPr>
              <a:t>WHY</a:t>
            </a:r>
            <a:r>
              <a:rPr lang="en-US" sz="4800">
                <a:solidFill>
                  <a:schemeClr val="hlink"/>
                </a:solidFill>
                <a:latin typeface="Century Gothic" pitchFamily="34" charset="0"/>
              </a:rPr>
              <a:t> Surrealism in 1924?</a:t>
            </a:r>
            <a:r>
              <a:rPr lang="en-US" sz="480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4800">
                <a:solidFill>
                  <a:schemeClr val="bg1"/>
                </a:solidFill>
                <a:latin typeface="Century Gothic" pitchFamily="34" charset="0"/>
              </a:rPr>
            </a:br>
            <a:endParaRPr lang="en-US" sz="480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CC66"/>
                </a:solidFill>
                <a:latin typeface="Century Gothic" pitchFamily="34" charset="0"/>
              </a:rPr>
              <a:t>What was happening in the world around this time?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World War I (1914-1918)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Sigmund Freud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>
                <a:solidFill>
                  <a:schemeClr val="bg1"/>
                </a:solidFill>
                <a:latin typeface="Century Gothic" pitchFamily="34" charset="0"/>
              </a:rPr>
            </a:br>
            <a:endParaRPr lang="en-US" sz="240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038600" y="0"/>
            <a:ext cx="5943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Physically and psychologically,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WWI destroyed Western civilization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>
                <a:solidFill>
                  <a:schemeClr val="bg1"/>
                </a:solidFill>
                <a:latin typeface="Century Gothic" pitchFamily="34" charset="0"/>
              </a:rPr>
            </a:br>
            <a:endParaRPr lang="en-US" sz="24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6083" name="Picture 3" descr="france-before-af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3352800" cy="4400550"/>
          </a:xfrm>
          <a:prstGeom prst="rect">
            <a:avLst/>
          </a:prstGeom>
          <a:noFill/>
        </p:spPr>
      </p:pic>
      <p:pic>
        <p:nvPicPr>
          <p:cNvPr id="46084" name="Picture 4" descr="ANd9GcSG7mshxh94Adr6YHULY7J09iWBN3hjgLd_5aBn1q_RyFIKJJv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14400"/>
            <a:ext cx="2514600" cy="1630363"/>
          </a:xfrm>
          <a:prstGeom prst="rect">
            <a:avLst/>
          </a:prstGeom>
          <a:noFill/>
        </p:spPr>
      </p:pic>
      <p:pic>
        <p:nvPicPr>
          <p:cNvPr id="46085" name="Picture 5" descr="g18055_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048125"/>
            <a:ext cx="2857500" cy="2809875"/>
          </a:xfrm>
          <a:prstGeom prst="rect">
            <a:avLst/>
          </a:prstGeom>
          <a:noFill/>
        </p:spPr>
      </p:pic>
      <p:pic>
        <p:nvPicPr>
          <p:cNvPr id="46086" name="Picture 6" descr="wwi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62200"/>
            <a:ext cx="3352800" cy="2263775"/>
          </a:xfrm>
          <a:prstGeom prst="rect">
            <a:avLst/>
          </a:prstGeom>
          <a:noFill/>
        </p:spPr>
      </p:pic>
      <p:pic>
        <p:nvPicPr>
          <p:cNvPr id="46087" name="Picture 7" descr="Louvain_Library_WWI_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000"/>
            <a:ext cx="3276600" cy="1925638"/>
          </a:xfrm>
          <a:prstGeom prst="rect">
            <a:avLst/>
          </a:prstGeom>
          <a:noFill/>
        </p:spPr>
      </p:pic>
      <p:pic>
        <p:nvPicPr>
          <p:cNvPr id="46088" name="Picture 8" descr="4822168154_c55709bef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667000"/>
            <a:ext cx="2590800" cy="1711325"/>
          </a:xfrm>
          <a:prstGeom prst="rect">
            <a:avLst/>
          </a:prstGeom>
          <a:noFill/>
        </p:spPr>
      </p:pic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781800" y="914400"/>
            <a:ext cx="2057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entury Gothic" pitchFamily="34" charset="0"/>
              </a:rPr>
              <a:t>Countries Involved:</a:t>
            </a:r>
          </a:p>
          <a:p>
            <a:r>
              <a:rPr lang="en-US" sz="1200" b="1">
                <a:solidFill>
                  <a:schemeClr val="bg1"/>
                </a:solidFill>
                <a:latin typeface="Century Gothic" pitchFamily="34" charset="0"/>
              </a:rPr>
              <a:t> 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Australia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Austria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Belgium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Bulgaria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Canada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France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Germany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Great Britain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Greece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India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Iraq</a:t>
            </a:r>
            <a:endParaRPr lang="en-US" sz="1200">
              <a:solidFill>
                <a:schemeClr val="bg1"/>
              </a:solidFill>
              <a:latin typeface="Century Gothic" pitchFamily="34" charset="0"/>
              <a:hlinkClick r:id="rId8"/>
            </a:endParaRP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Italy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Japan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Montenegro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New Zealand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Poland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Portugal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Rhodesia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Romania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Russia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Serbia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South Africa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Turkey </a:t>
            </a:r>
          </a:p>
          <a:p>
            <a:r>
              <a:rPr lang="en-US" sz="1200">
                <a:solidFill>
                  <a:schemeClr val="bg1"/>
                </a:solidFill>
                <a:latin typeface="Century Gothic" pitchFamily="34" charset="0"/>
              </a:rPr>
              <a:t>United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48200" y="0"/>
            <a:ext cx="42672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“The logic, science and technology that many thought would bring a better world had gone horribly wrong.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Instead of a better world, the advancements of the 19</a:t>
            </a:r>
            <a:r>
              <a:rPr lang="en-US" baseline="30000">
                <a:solidFill>
                  <a:schemeClr val="bg1"/>
                </a:solidFill>
                <a:latin typeface="Century Gothic" pitchFamily="34" charset="0"/>
              </a:rPr>
              <a:t>th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 century had produced such high tech weapons as machine guns, long-range artillery, tanks, submarines, fighter planes and mustard gas.” </a:t>
            </a:r>
          </a:p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  <a:latin typeface="Century Gothic" pitchFamily="34" charset="0"/>
              </a:rPr>
              <a:t>(source: Janson)</a:t>
            </a:r>
          </a:p>
          <a:p>
            <a:r>
              <a:rPr lang="en-US" b="1">
                <a:solidFill>
                  <a:schemeClr val="bg1"/>
                </a:solidFill>
              </a:rPr>
              <a:t>  </a:t>
            </a:r>
          </a:p>
        </p:txBody>
      </p:sp>
      <p:pic>
        <p:nvPicPr>
          <p:cNvPr id="44040" name="Picture 8" descr="wwi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2741613"/>
          </a:xfrm>
          <a:prstGeom prst="rect">
            <a:avLst/>
          </a:prstGeom>
          <a:noFill/>
        </p:spPr>
      </p:pic>
      <p:pic>
        <p:nvPicPr>
          <p:cNvPr id="44041" name="Picture 9" descr="Vickers_I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65538"/>
            <a:ext cx="4648200" cy="3192462"/>
          </a:xfrm>
          <a:prstGeom prst="rect">
            <a:avLst/>
          </a:prstGeom>
          <a:noFill/>
        </p:spPr>
      </p:pic>
      <p:pic>
        <p:nvPicPr>
          <p:cNvPr id="44043" name="Picture 11" descr="artilfren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352800"/>
            <a:ext cx="2209800" cy="1608138"/>
          </a:xfrm>
          <a:prstGeom prst="rect">
            <a:avLst/>
          </a:prstGeom>
          <a:noFill/>
        </p:spPr>
      </p:pic>
      <p:pic>
        <p:nvPicPr>
          <p:cNvPr id="44045" name="Picture 13" descr="WWI%20mont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344805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mustard-gas-w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2952750" cy="2952750"/>
          </a:xfrm>
          <a:prstGeom prst="rect">
            <a:avLst/>
          </a:prstGeom>
          <a:noFill/>
        </p:spPr>
      </p:pic>
      <p:pic>
        <p:nvPicPr>
          <p:cNvPr id="45066" name="Picture 10" descr="24815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628900" cy="3333750"/>
          </a:xfrm>
          <a:prstGeom prst="rect">
            <a:avLst/>
          </a:prstGeom>
          <a:noFill/>
        </p:spPr>
      </p:pic>
      <p:pic>
        <p:nvPicPr>
          <p:cNvPr id="45068" name="Picture 12" descr="mustard_gas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8600"/>
            <a:ext cx="1704975" cy="2390775"/>
          </a:xfrm>
          <a:prstGeom prst="rect">
            <a:avLst/>
          </a:prstGeom>
          <a:noFill/>
        </p:spPr>
      </p:pic>
      <p:pic>
        <p:nvPicPr>
          <p:cNvPr id="45070" name="Picture 14" descr="98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400300"/>
            <a:ext cx="3095625" cy="4457700"/>
          </a:xfrm>
          <a:prstGeom prst="rect">
            <a:avLst/>
          </a:prstGeom>
          <a:noFill/>
        </p:spPr>
      </p:pic>
      <p:pic>
        <p:nvPicPr>
          <p:cNvPr id="45071" name="Picture 15" descr="4258428801_96ac93a7e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475038"/>
            <a:ext cx="3733800" cy="338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9" name="Picture 5" descr="Patton+French+Tank+W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2425"/>
            <a:ext cx="5543550" cy="4394200"/>
          </a:xfrm>
          <a:prstGeom prst="rect">
            <a:avLst/>
          </a:prstGeom>
          <a:noFill/>
        </p:spPr>
      </p:pic>
      <p:pic>
        <p:nvPicPr>
          <p:cNvPr id="47111" name="Picture 7" descr="world-war-one-fighter-plane-plastic-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305300" cy="2876550"/>
          </a:xfrm>
          <a:prstGeom prst="rect">
            <a:avLst/>
          </a:prstGeom>
          <a:noFill/>
        </p:spPr>
      </p:pic>
      <p:pic>
        <p:nvPicPr>
          <p:cNvPr id="47113" name="Picture 9" descr="WWI%20bo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4267200" cy="2652713"/>
          </a:xfrm>
          <a:prstGeom prst="rect">
            <a:avLst/>
          </a:prstGeom>
          <a:noFill/>
        </p:spPr>
      </p:pic>
      <p:pic>
        <p:nvPicPr>
          <p:cNvPr id="47117" name="Picture 13" descr="ANd9GcScILIVuOxNFf721rUcGZtpPFVUS-JsyjqwLDWLTfaVY6W5r0kNWQcl6Y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038600"/>
            <a:ext cx="33528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1534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Century Gothic" pitchFamily="34" charset="0"/>
              </a:rPr>
              <a:t>Staggering destruction and loss of life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TOTAL WWI CASUALTIES: </a:t>
            </a:r>
            <a:r>
              <a:rPr lang="en-US" b="1">
                <a:solidFill>
                  <a:srgbClr val="FFCC66"/>
                </a:solidFill>
                <a:latin typeface="Century Gothic" pitchFamily="34" charset="0"/>
              </a:rPr>
              <a:t>11,016,000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43232" name="Picture 224" descr="war-dead388x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66800"/>
            <a:ext cx="4495800" cy="3221038"/>
          </a:xfrm>
          <a:prstGeom prst="rect">
            <a:avLst/>
          </a:prstGeom>
          <a:noFill/>
        </p:spPr>
      </p:pic>
      <p:pic>
        <p:nvPicPr>
          <p:cNvPr id="43234" name="Picture 226" descr="aa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4259263"/>
            <a:ext cx="4486275" cy="2598737"/>
          </a:xfrm>
          <a:prstGeom prst="rect">
            <a:avLst/>
          </a:prstGeom>
          <a:noFill/>
        </p:spPr>
      </p:pic>
      <p:pic>
        <p:nvPicPr>
          <p:cNvPr id="43236" name="Picture 228" descr="world-war-1-After-the-battle-the-Menin-Road-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4800600" cy="416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398</Words>
  <Application>Microsoft Office PowerPoint</Application>
  <PresentationFormat>On-screen Show (4:3)</PresentationFormat>
  <Paragraphs>116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Kozuka Mincho Pro R</vt:lpstr>
      <vt:lpstr>Copperplate Gothic Light</vt:lpstr>
      <vt:lpstr>Times New Roman</vt:lpstr>
      <vt:lpstr>Century Gothic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Where? France, Germany, Catalunya, Belgium  Artists Max Ernst  Salvador Dali  Joan Miro  Man Ray Rene Magritte </vt:lpstr>
      <vt:lpstr>Salvador Dali</vt:lpstr>
      <vt:lpstr>Slide 16</vt:lpstr>
      <vt:lpstr>Salvador Dali Persistence of Memory 1931 </vt:lpstr>
      <vt:lpstr>Salvador Dali Apparition </vt:lpstr>
      <vt:lpstr>Rene Magritte (Belgian)</vt:lpstr>
      <vt:lpstr>Rene Magritte   </vt:lpstr>
      <vt:lpstr> René Magritte Les valeurs personnelles  (Personal Values) 1952    </vt:lpstr>
      <vt:lpstr> René Magritte La Chambre d'écoute (The Listening Room) 1952   (impossible scale)</vt:lpstr>
      <vt:lpstr>Slide 23</vt:lpstr>
      <vt:lpstr>Slide 24</vt:lpstr>
      <vt:lpstr>Rene Magritte   (Reversal of Natural Laws) </vt:lpstr>
      <vt:lpstr>Ideas for your Surrealist Collage and Painting      a) change the normal scale of objects  (ex: a car the size of a living room or bugs the size of people)  b) turn the accepted order of things upside down   (ex: dogs walking people instead of people walking dogs)  c) mix internal and external space  (ex: trees growing in a kitchen, seeing the inside and outside of  an object at the same time)  d) transform one object into another  (ex: a car turning into a fish, an animal turning into a person) </vt:lpstr>
      <vt:lpstr>Student Example- Alicia</vt:lpstr>
      <vt:lpstr>Student Example- Carolyn</vt:lpstr>
      <vt:lpstr>Student Example- Lynne</vt:lpstr>
      <vt:lpstr>Student Example- Jackie</vt:lpstr>
      <vt:lpstr>Student Example- Lisa</vt:lpstr>
      <vt:lpstr>Student Example- Christina</vt:lpstr>
      <vt:lpstr>Student Example- Alicia</vt:lpstr>
      <vt:lpstr>Student Example- Noshin</vt:lpstr>
      <vt:lpstr>Student Example- Lisa</vt:lpstr>
      <vt:lpstr>Student Example- Renee</vt:lpstr>
      <vt:lpstr>Student Example- Stephanie</vt:lpstr>
      <vt:lpstr>Slide 38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</dc:title>
  <dc:creator>Laura Johnson</dc:creator>
  <cp:lastModifiedBy>mckenna</cp:lastModifiedBy>
  <cp:revision>44</cp:revision>
  <dcterms:created xsi:type="dcterms:W3CDTF">2005-10-24T01:23:17Z</dcterms:created>
  <dcterms:modified xsi:type="dcterms:W3CDTF">2017-03-21T17:58:01Z</dcterms:modified>
</cp:coreProperties>
</file>