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7" r:id="rId8"/>
    <p:sldId id="268" r:id="rId9"/>
    <p:sldId id="262" r:id="rId10"/>
    <p:sldId id="269" r:id="rId11"/>
    <p:sldId id="263" r:id="rId12"/>
    <p:sldId id="270" r:id="rId13"/>
  </p:sldIdLst>
  <p:sldSz cx="9144000" cy="6858000" type="screen4x3"/>
  <p:notesSz cx="6858000" cy="9144000"/>
  <p:defaultTextStyle>
    <a:defPPr>
      <a:defRPr lang="fr-CA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1FC09C-AE05-4C3C-AE0D-40C17D4473B5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7318B8-CED6-492B-B9B4-757BB8CAFA60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9E188B-238C-44D9-901F-83943788A969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654CEFF-D8B3-4F8C-9A3C-0C23EEEECEB6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CE105FB-28AB-427B-8E62-EE42CF0B02ED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A206C-8C37-475D-9ACA-728BF9BE0F2C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7E17F8-FDEC-4E49-BC4B-FA816601644E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C24268-51D5-40A4-9C6C-7ABC97723377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159463-E611-46BB-B4A3-8CECB06BF223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BA8B06-FF09-4EBE-A629-72108C5C0EE4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C4A676-D624-40A0-AEDE-7456ABAC9265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374CA7-C122-4990-8037-9EA19101A58E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C56B9-E352-416B-8AA4-757DB6884300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CA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fr-CA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fr-CA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15C986B5-CAA0-495C-B79A-CCC48426EAB7}" type="slidenum">
              <a:rPr lang="fr-CA"/>
              <a:pPr/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6453188"/>
            <a:ext cx="3529013" cy="404812"/>
          </a:xfrm>
          <a:noFill/>
        </p:spPr>
        <p:txBody>
          <a:bodyPr/>
          <a:lstStyle/>
          <a:p>
            <a:r>
              <a:rPr lang="fr-CA" sz="2000">
                <a:solidFill>
                  <a:schemeClr val="bg1"/>
                </a:solidFill>
              </a:rPr>
              <a:t>Par: Patrick Langlois</a:t>
            </a:r>
          </a:p>
        </p:txBody>
      </p:sp>
      <p:pic>
        <p:nvPicPr>
          <p:cNvPr id="2054" name="Picture 6" descr="cubisme-picass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938" y="260350"/>
            <a:ext cx="3949700" cy="432117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055" name="Picture 7" descr="picasso24"/>
          <p:cNvPicPr>
            <a:picLocks noChangeAspect="1" noChangeArrowheads="1"/>
          </p:cNvPicPr>
          <p:nvPr/>
        </p:nvPicPr>
        <p:blipFill>
          <a:blip r:embed="rId3" cstate="print"/>
          <a:srcRect l="1657" t="1959" b="5183"/>
          <a:stretch>
            <a:fillRect/>
          </a:stretch>
        </p:blipFill>
        <p:spPr bwMode="auto">
          <a:xfrm>
            <a:off x="6254750" y="260350"/>
            <a:ext cx="2638425" cy="33845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056" name="Picture 8" descr="guitare sur une tabl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11638" y="2706688"/>
            <a:ext cx="2527300" cy="39624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323850" y="2565400"/>
            <a:ext cx="8137525" cy="1657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 Black"/>
              </a:rPr>
              <a:t>LE CUBISME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6988"/>
            <a:ext cx="8229600" cy="696913"/>
          </a:xfrm>
        </p:spPr>
        <p:txBody>
          <a:bodyPr/>
          <a:lstStyle/>
          <a:p>
            <a:r>
              <a:rPr lang="fr-CA" sz="4000">
                <a:solidFill>
                  <a:schemeClr val="bg1"/>
                </a:solidFill>
                <a:latin typeface="Times New Roman" pitchFamily="18" charset="0"/>
              </a:rPr>
              <a:t>Œuvres importantes du cubisme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88125" y="6397625"/>
            <a:ext cx="2520950" cy="46037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fr-CA" sz="2000">
                <a:solidFill>
                  <a:schemeClr val="bg1"/>
                </a:solidFill>
                <a:latin typeface="Times New Roman" pitchFamily="18" charset="0"/>
              </a:rPr>
              <a:t>Le cubisme analytique</a:t>
            </a:r>
          </a:p>
        </p:txBody>
      </p:sp>
      <p:pic>
        <p:nvPicPr>
          <p:cNvPr id="19462" name="Picture 6" descr="cubisme-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0338" y="765175"/>
            <a:ext cx="3946525" cy="5616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9688"/>
            <a:ext cx="8229600" cy="725487"/>
          </a:xfrm>
        </p:spPr>
        <p:txBody>
          <a:bodyPr/>
          <a:lstStyle/>
          <a:p>
            <a:r>
              <a:rPr lang="fr-CA" sz="4000">
                <a:solidFill>
                  <a:schemeClr val="bg1"/>
                </a:solidFill>
                <a:latin typeface="Times New Roman" pitchFamily="18" charset="0"/>
              </a:rPr>
              <a:t>Œuvres importantes du cubisme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69063" y="6469063"/>
            <a:ext cx="2674937" cy="388937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fr-CA" sz="2000">
                <a:solidFill>
                  <a:schemeClr val="bg1"/>
                </a:solidFill>
                <a:latin typeface="Times New Roman" pitchFamily="18" charset="0"/>
              </a:rPr>
              <a:t>Le cubisme synthétique</a:t>
            </a:r>
          </a:p>
        </p:txBody>
      </p:sp>
      <p:pic>
        <p:nvPicPr>
          <p:cNvPr id="13317" name="Picture 5" descr="cub4"/>
          <p:cNvPicPr>
            <a:picLocks noChangeAspect="1" noChangeArrowheads="1"/>
          </p:cNvPicPr>
          <p:nvPr/>
        </p:nvPicPr>
        <p:blipFill>
          <a:blip r:embed="rId2" cstate="print"/>
          <a:srcRect r="882" b="1303"/>
          <a:stretch>
            <a:fillRect/>
          </a:stretch>
        </p:blipFill>
        <p:spPr bwMode="auto">
          <a:xfrm>
            <a:off x="468313" y="774700"/>
            <a:ext cx="8207375" cy="5534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9688"/>
            <a:ext cx="8229600" cy="725487"/>
          </a:xfrm>
        </p:spPr>
        <p:txBody>
          <a:bodyPr/>
          <a:lstStyle/>
          <a:p>
            <a:r>
              <a:rPr lang="fr-CA" sz="4000">
                <a:solidFill>
                  <a:schemeClr val="bg1"/>
                </a:solidFill>
                <a:latin typeface="Times New Roman" pitchFamily="18" charset="0"/>
              </a:rPr>
              <a:t>Œuvres importantes du cubisme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69063" y="6469063"/>
            <a:ext cx="2674937" cy="388937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fr-CA" sz="2000">
                <a:solidFill>
                  <a:schemeClr val="bg1"/>
                </a:solidFill>
                <a:latin typeface="Times New Roman" pitchFamily="18" charset="0"/>
              </a:rPr>
              <a:t>Le cubisme synthétique</a:t>
            </a:r>
          </a:p>
        </p:txBody>
      </p:sp>
      <p:pic>
        <p:nvPicPr>
          <p:cNvPr id="20486" name="Picture 6" descr="cubisme-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923925"/>
            <a:ext cx="7416800" cy="53768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fr-CA" b="1">
                <a:solidFill>
                  <a:schemeClr val="bg1"/>
                </a:solidFill>
                <a:latin typeface="Times New Roman" pitchFamily="18" charset="0"/>
              </a:rPr>
              <a:t>Le cubisme 1907-1914</a:t>
            </a:r>
            <a:r>
              <a:rPr lang="fr-FR">
                <a:latin typeface="Times New Roman" pitchFamily="18" charset="0"/>
              </a:rPr>
              <a:t> </a:t>
            </a:r>
            <a:endParaRPr lang="fr-CA">
              <a:latin typeface="Times New Roman" pitchFamily="18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8575" y="1341438"/>
            <a:ext cx="4183063" cy="54006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CA" sz="2000">
                <a:solidFill>
                  <a:schemeClr val="bg1"/>
                </a:solidFill>
                <a:latin typeface="Times New Roman" pitchFamily="18" charset="0"/>
              </a:rPr>
              <a:t>Ce mouvement artistique s'est développé vers 1900 jusqu'au début de la guerre, en 1914.</a:t>
            </a:r>
          </a:p>
          <a:p>
            <a:pPr>
              <a:lnSpc>
                <a:spcPct val="90000"/>
              </a:lnSpc>
            </a:pPr>
            <a:endParaRPr lang="fr-CA" sz="2000">
              <a:solidFill>
                <a:schemeClr val="bg1"/>
              </a:solidFill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fr-CA" sz="2000">
                <a:solidFill>
                  <a:schemeClr val="bg1"/>
                </a:solidFill>
                <a:latin typeface="Times New Roman" pitchFamily="18" charset="0"/>
              </a:rPr>
              <a:t>Le principal concept du Cubisme est que l'essence d'un objet peut être capturée en montrant plusieurs points de vue simultanés de cet objet.</a:t>
            </a:r>
            <a:r>
              <a:rPr lang="fr-FR" sz="2000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fr-CA" sz="2000">
                <a:solidFill>
                  <a:schemeClr val="bg1"/>
                </a:solidFill>
                <a:latin typeface="Times New Roman" pitchFamily="18" charset="0"/>
              </a:rPr>
              <a:t>L'objet peut-être fragmenté en plusieurs facettes emboîtées et offre multitude d’angles de vision en même temps.</a:t>
            </a:r>
            <a:r>
              <a:rPr lang="fr-CA" sz="2000">
                <a:solidFill>
                  <a:schemeClr val="bg1"/>
                </a:solidFill>
              </a:rPr>
              <a:t> </a:t>
            </a:r>
            <a:br>
              <a:rPr lang="fr-CA" sz="2000">
                <a:solidFill>
                  <a:schemeClr val="bg1"/>
                </a:solidFill>
              </a:rPr>
            </a:br>
            <a:r>
              <a:rPr lang="fr-CA" sz="2000">
                <a:solidFill>
                  <a:schemeClr val="bg1"/>
                </a:solidFill>
                <a:latin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fr-CA" sz="2000">
                <a:solidFill>
                  <a:schemeClr val="bg1"/>
                </a:solidFill>
                <a:latin typeface="Times New Roman" pitchFamily="18" charset="0"/>
              </a:rPr>
              <a:t>Les peintres importants de ce mouvement sont Georges Braque et Pablo Picasso. Ils ont eu la chance de travailler ensemble, et même parfois sur la même toile.</a:t>
            </a:r>
            <a:r>
              <a:rPr lang="fr-FR" sz="2000">
                <a:solidFill>
                  <a:schemeClr val="bg1"/>
                </a:solidFill>
                <a:latin typeface="Times New Roman" pitchFamily="18" charset="0"/>
              </a:rPr>
              <a:t> </a:t>
            </a:r>
          </a:p>
        </p:txBody>
      </p:sp>
      <p:pic>
        <p:nvPicPr>
          <p:cNvPr id="3076" name="Picture 4" descr="T05010_9"/>
          <p:cNvPicPr>
            <a:picLocks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430713" y="1341438"/>
            <a:ext cx="1797050" cy="2185987"/>
          </a:xfrm>
          <a:noFill/>
          <a:ln w="38100">
            <a:solidFill>
              <a:schemeClr val="tx1"/>
            </a:solidFill>
          </a:ln>
        </p:spPr>
      </p:pic>
      <p:pic>
        <p:nvPicPr>
          <p:cNvPr id="3081" name="Picture 9" descr="1062516284_large-image_86_the_round_table_1929_lg"/>
          <p:cNvPicPr>
            <a:picLocks noChangeAspect="1" noChangeArrowheads="1"/>
          </p:cNvPicPr>
          <p:nvPr>
            <p:ph sz="quarter" idx="3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856413" y="1341438"/>
            <a:ext cx="1692275" cy="2160587"/>
          </a:xfrm>
          <a:noFill/>
          <a:ln w="38100">
            <a:solidFill>
              <a:schemeClr val="tx1"/>
            </a:solidFill>
          </a:ln>
        </p:spPr>
      </p:pic>
      <p:pic>
        <p:nvPicPr>
          <p:cNvPr id="3083" name="Picture 11" descr="picasso-braqu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438" y="3860800"/>
            <a:ext cx="3744912" cy="270351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4643438" y="6021388"/>
            <a:ext cx="1631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CA" b="0">
                <a:solidFill>
                  <a:schemeClr val="bg1"/>
                </a:solidFill>
              </a:rPr>
              <a:t>Pablo Picasso</a:t>
            </a:r>
            <a:endParaRPr lang="fr-FR" b="0">
              <a:solidFill>
                <a:schemeClr val="bg1"/>
              </a:solidFill>
            </a:endParaRP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6516688" y="6021388"/>
            <a:ext cx="1860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r-CA" b="0">
                <a:solidFill>
                  <a:schemeClr val="bg1"/>
                </a:solidFill>
              </a:rPr>
              <a:t>Georges Braque</a:t>
            </a:r>
            <a:endParaRPr lang="fr-FR" b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A" b="1">
                <a:solidFill>
                  <a:schemeClr val="bg1"/>
                </a:solidFill>
                <a:latin typeface="Times New Roman" pitchFamily="18" charset="0"/>
              </a:rPr>
              <a:t>Le cubisme 1907-1914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329237"/>
          </a:xfrm>
        </p:spPr>
        <p:txBody>
          <a:bodyPr/>
          <a:lstStyle/>
          <a:p>
            <a:r>
              <a:rPr lang="fr-CA" sz="2400">
                <a:solidFill>
                  <a:schemeClr val="bg1"/>
                </a:solidFill>
                <a:latin typeface="Times New Roman" pitchFamily="18" charset="0"/>
              </a:rPr>
              <a:t>Le cubisme est un mouvement dont Cézanne est le précurseur. Ce mouvement se développe sur 3 périodes:</a:t>
            </a:r>
          </a:p>
          <a:p>
            <a:pPr>
              <a:buFontTx/>
              <a:buNone/>
            </a:pPr>
            <a:endParaRPr lang="fr-CA" sz="2400">
              <a:solidFill>
                <a:schemeClr val="bg1"/>
              </a:solidFill>
              <a:latin typeface="Times New Roman" pitchFamily="18" charset="0"/>
            </a:endParaRPr>
          </a:p>
          <a:p>
            <a:r>
              <a:rPr lang="fr-CA" sz="2400">
                <a:solidFill>
                  <a:schemeClr val="bg1"/>
                </a:solidFill>
                <a:latin typeface="Times New Roman" pitchFamily="18" charset="0"/>
              </a:rPr>
              <a:t>le cubisme cézannien </a:t>
            </a:r>
          </a:p>
          <a:p>
            <a:endParaRPr lang="fr-CA" sz="2400">
              <a:solidFill>
                <a:schemeClr val="bg1"/>
              </a:solidFill>
              <a:latin typeface="Times New Roman" pitchFamily="18" charset="0"/>
            </a:endParaRPr>
          </a:p>
          <a:p>
            <a:endParaRPr lang="fr-CA" sz="2400">
              <a:solidFill>
                <a:schemeClr val="bg1"/>
              </a:solidFill>
              <a:latin typeface="Times New Roman" pitchFamily="18" charset="0"/>
            </a:endParaRPr>
          </a:p>
          <a:p>
            <a:r>
              <a:rPr lang="fr-CA" sz="2400">
                <a:solidFill>
                  <a:schemeClr val="bg1"/>
                </a:solidFill>
                <a:latin typeface="Times New Roman" pitchFamily="18" charset="0"/>
              </a:rPr>
              <a:t>le cubisme analytique </a:t>
            </a:r>
          </a:p>
          <a:p>
            <a:pPr>
              <a:buFontTx/>
              <a:buNone/>
            </a:pPr>
            <a:endParaRPr lang="fr-CA" sz="2400">
              <a:solidFill>
                <a:schemeClr val="bg1"/>
              </a:solidFill>
              <a:latin typeface="Times New Roman" pitchFamily="18" charset="0"/>
            </a:endParaRPr>
          </a:p>
          <a:p>
            <a:pPr>
              <a:buFontTx/>
              <a:buNone/>
            </a:pPr>
            <a:endParaRPr lang="fr-CA" sz="2400">
              <a:solidFill>
                <a:schemeClr val="bg1"/>
              </a:solidFill>
              <a:latin typeface="Times New Roman" pitchFamily="18" charset="0"/>
            </a:endParaRPr>
          </a:p>
          <a:p>
            <a:r>
              <a:rPr lang="fr-CA" sz="2400">
                <a:solidFill>
                  <a:schemeClr val="bg1"/>
                </a:solidFill>
                <a:latin typeface="Times New Roman" pitchFamily="18" charset="0"/>
              </a:rPr>
              <a:t>le cubisme synthétique</a:t>
            </a:r>
          </a:p>
        </p:txBody>
      </p:sp>
      <p:pic>
        <p:nvPicPr>
          <p:cNvPr id="11268" name="Picture 4" descr="Paul-Cezanne-XX-Apples-1877-187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4300" y="2205038"/>
            <a:ext cx="2233613" cy="1519237"/>
          </a:xfrm>
          <a:prstGeom prst="rect">
            <a:avLst/>
          </a:prstGeom>
          <a:noFill/>
        </p:spPr>
      </p:pic>
      <p:pic>
        <p:nvPicPr>
          <p:cNvPr id="11269" name="Picture 5" descr="braque_still_life_with_cluster_of_grapes_19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688" y="3429000"/>
            <a:ext cx="2160587" cy="1706563"/>
          </a:xfrm>
          <a:prstGeom prst="rect">
            <a:avLst/>
          </a:prstGeom>
          <a:noFill/>
        </p:spPr>
      </p:pic>
      <p:pic>
        <p:nvPicPr>
          <p:cNvPr id="11270" name="Picture 6" descr="1062516284_large-image_86_the_round_table_1929_l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40200" y="4365625"/>
            <a:ext cx="1747838" cy="2232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A" sz="3600">
                <a:solidFill>
                  <a:schemeClr val="bg1"/>
                </a:solidFill>
                <a:latin typeface="Times New Roman" pitchFamily="18" charset="0"/>
              </a:rPr>
              <a:t>Les périodes du cubisme </a:t>
            </a:r>
            <a:br>
              <a:rPr lang="fr-CA" sz="3600">
                <a:solidFill>
                  <a:schemeClr val="bg1"/>
                </a:solidFill>
                <a:latin typeface="Times New Roman" pitchFamily="18" charset="0"/>
              </a:rPr>
            </a:br>
            <a:endParaRPr lang="fr-FR" sz="36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4675" y="765175"/>
            <a:ext cx="8569325" cy="25193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fr-CA" sz="1800">
              <a:solidFill>
                <a:schemeClr val="bg1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fr-CA" sz="1800">
                <a:solidFill>
                  <a:schemeClr val="bg1"/>
                </a:solidFill>
                <a:latin typeface="Times New Roman" pitchFamily="18" charset="0"/>
              </a:rPr>
              <a:t>Le cubisme cézannien(1907-1909) </a:t>
            </a:r>
          </a:p>
          <a:p>
            <a:pPr>
              <a:lnSpc>
                <a:spcPct val="80000"/>
              </a:lnSpc>
            </a:pPr>
            <a:endParaRPr lang="fr-CA" sz="1800">
              <a:solidFill>
                <a:schemeClr val="bg1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fr-CA" sz="1800">
                <a:solidFill>
                  <a:schemeClr val="bg1"/>
                </a:solidFill>
                <a:latin typeface="Times New Roman" pitchFamily="18" charset="0"/>
              </a:rPr>
              <a:t/>
            </a:r>
            <a:br>
              <a:rPr lang="fr-CA" sz="1800">
                <a:solidFill>
                  <a:schemeClr val="bg1"/>
                </a:solidFill>
                <a:latin typeface="Times New Roman" pitchFamily="18" charset="0"/>
              </a:rPr>
            </a:br>
            <a:r>
              <a:rPr lang="fr-CA" sz="1800">
                <a:solidFill>
                  <a:schemeClr val="bg1"/>
                </a:solidFill>
                <a:latin typeface="Times New Roman" pitchFamily="18" charset="0"/>
              </a:rPr>
              <a:t>Le cubisme cézannien fait référence aux travaux de Paul Cézanne.</a:t>
            </a:r>
          </a:p>
          <a:p>
            <a:pPr>
              <a:lnSpc>
                <a:spcPct val="80000"/>
              </a:lnSpc>
              <a:buFontTx/>
              <a:buNone/>
            </a:pPr>
            <a:endParaRPr lang="fr-CA" sz="1800">
              <a:solidFill>
                <a:schemeClr val="bg1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fr-CA" sz="1800">
                <a:solidFill>
                  <a:schemeClr val="bg1"/>
                </a:solidFill>
                <a:latin typeface="Times New Roman" pitchFamily="18" charset="0"/>
              </a:rPr>
              <a:t>	Mort en 1906, Cézanne avait exprimé son désir de traiter la nature par le cylindre, la sphère et le cône, une notion reprise à fond par Picasso et Braque.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fr-CA" sz="1800">
                <a:solidFill>
                  <a:schemeClr val="bg1"/>
                </a:solidFill>
                <a:latin typeface="Times New Roman" pitchFamily="18" charset="0"/>
              </a:rPr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fr-CA" sz="1800">
                <a:solidFill>
                  <a:schemeClr val="bg1"/>
                </a:solidFill>
                <a:latin typeface="Times New Roman" pitchFamily="18" charset="0"/>
              </a:rPr>
              <a:t>	Selon lui, il était possible de représenter un paysage, une composition à partir d’éléments simples comme le cylindre, le cône, le cube et la sphère.</a:t>
            </a:r>
            <a:endParaRPr lang="fr-FR" sz="1800">
              <a:solidFill>
                <a:schemeClr val="bg1"/>
              </a:solidFill>
              <a:latin typeface="Times New Roman" pitchFamily="18" charset="0"/>
            </a:endParaRPr>
          </a:p>
        </p:txBody>
      </p:sp>
      <p:pic>
        <p:nvPicPr>
          <p:cNvPr id="6150" name="Picture 6" descr="cezanne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3832225"/>
            <a:ext cx="3600450" cy="2771775"/>
          </a:xfrm>
          <a:prstGeom prst="rect">
            <a:avLst/>
          </a:prstGeom>
          <a:noFill/>
        </p:spPr>
      </p:pic>
      <p:pic>
        <p:nvPicPr>
          <p:cNvPr id="6151" name="Picture 7" descr="Sans titr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5600" y="3933825"/>
            <a:ext cx="2238375" cy="2663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A" sz="3600">
                <a:solidFill>
                  <a:schemeClr val="bg1"/>
                </a:solidFill>
                <a:latin typeface="Times New Roman" pitchFamily="18" charset="0"/>
              </a:rPr>
              <a:t>Les périodes du cubisme </a:t>
            </a:r>
            <a:br>
              <a:rPr lang="fr-CA" sz="3600">
                <a:solidFill>
                  <a:schemeClr val="bg1"/>
                </a:solidFill>
                <a:latin typeface="Times New Roman" pitchFamily="18" charset="0"/>
              </a:rPr>
            </a:br>
            <a:endParaRPr lang="fr-FR" sz="36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908050"/>
            <a:ext cx="8964612" cy="1612900"/>
          </a:xfrm>
        </p:spPr>
        <p:txBody>
          <a:bodyPr/>
          <a:lstStyle/>
          <a:p>
            <a:r>
              <a:rPr lang="fr-CA" sz="2000">
                <a:solidFill>
                  <a:schemeClr val="bg1"/>
                </a:solidFill>
                <a:latin typeface="Times New Roman" pitchFamily="18" charset="0"/>
              </a:rPr>
              <a:t>Le cubisme analytique (1909-1912) </a:t>
            </a:r>
          </a:p>
          <a:p>
            <a:pPr>
              <a:buFontTx/>
              <a:buNone/>
            </a:pPr>
            <a:r>
              <a:rPr lang="fr-CA" sz="2000">
                <a:solidFill>
                  <a:schemeClr val="bg1"/>
                </a:solidFill>
                <a:latin typeface="Times New Roman" pitchFamily="18" charset="0"/>
              </a:rPr>
              <a:t/>
            </a:r>
            <a:br>
              <a:rPr lang="fr-CA" sz="2000">
                <a:solidFill>
                  <a:schemeClr val="bg1"/>
                </a:solidFill>
                <a:latin typeface="Times New Roman" pitchFamily="18" charset="0"/>
              </a:rPr>
            </a:br>
            <a:r>
              <a:rPr lang="fr-CA" sz="2000">
                <a:solidFill>
                  <a:schemeClr val="bg1"/>
                </a:solidFill>
                <a:latin typeface="Times New Roman" pitchFamily="18" charset="0"/>
              </a:rPr>
              <a:t>C'est une phase de destruction du motif, proche de l'abstraction. </a:t>
            </a:r>
          </a:p>
          <a:p>
            <a:pPr>
              <a:buFontTx/>
              <a:buNone/>
            </a:pPr>
            <a:r>
              <a:rPr lang="fr-CA" sz="2000">
                <a:solidFill>
                  <a:schemeClr val="bg1"/>
                </a:solidFill>
                <a:latin typeface="Times New Roman" pitchFamily="18" charset="0"/>
              </a:rPr>
              <a:t>	Il est encore possible de voir de la figuration, mais nous sommes très proche de l’abstraction complète.</a:t>
            </a:r>
          </a:p>
          <a:p>
            <a:endParaRPr lang="fr-FR" sz="2000"/>
          </a:p>
        </p:txBody>
      </p:sp>
      <p:pic>
        <p:nvPicPr>
          <p:cNvPr id="7172" name="Picture 4" descr="cub3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859338" y="2636838"/>
            <a:ext cx="2828925" cy="3959225"/>
          </a:xfrm>
          <a:noFill/>
          <a:ln/>
        </p:spPr>
      </p:pic>
      <p:pic>
        <p:nvPicPr>
          <p:cNvPr id="7174" name="Picture 6" descr="Image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22350" y="2636838"/>
            <a:ext cx="2840038" cy="3959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CA" sz="3600">
                <a:solidFill>
                  <a:schemeClr val="bg1"/>
                </a:solidFill>
                <a:latin typeface="Times New Roman" pitchFamily="18" charset="0"/>
              </a:rPr>
              <a:t>Les périodes du cubisme </a:t>
            </a:r>
            <a:br>
              <a:rPr lang="fr-CA" sz="3600">
                <a:solidFill>
                  <a:schemeClr val="bg1"/>
                </a:solidFill>
                <a:latin typeface="Times New Roman" pitchFamily="18" charset="0"/>
              </a:rPr>
            </a:br>
            <a:endParaRPr lang="fr-FR" sz="360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41438"/>
            <a:ext cx="8362950" cy="1757362"/>
          </a:xfrm>
        </p:spPr>
        <p:txBody>
          <a:bodyPr/>
          <a:lstStyle/>
          <a:p>
            <a:r>
              <a:rPr lang="fr-CA" sz="2000">
                <a:solidFill>
                  <a:schemeClr val="bg1"/>
                </a:solidFill>
                <a:latin typeface="Times New Roman" pitchFamily="18" charset="0"/>
              </a:rPr>
              <a:t>Le cubisme synthétique (1912 à la guerre) </a:t>
            </a:r>
          </a:p>
          <a:p>
            <a:pPr>
              <a:buFontTx/>
              <a:buNone/>
            </a:pPr>
            <a:r>
              <a:rPr lang="fr-CA" sz="2000">
                <a:solidFill>
                  <a:schemeClr val="bg1"/>
                </a:solidFill>
                <a:latin typeface="Times New Roman" pitchFamily="18" charset="0"/>
              </a:rPr>
              <a:t/>
            </a:r>
            <a:br>
              <a:rPr lang="fr-CA" sz="2000">
                <a:solidFill>
                  <a:schemeClr val="bg1"/>
                </a:solidFill>
                <a:latin typeface="Times New Roman" pitchFamily="18" charset="0"/>
              </a:rPr>
            </a:br>
            <a:r>
              <a:rPr lang="fr-CA" sz="2000">
                <a:solidFill>
                  <a:schemeClr val="bg1"/>
                </a:solidFill>
                <a:latin typeface="Times New Roman" pitchFamily="18" charset="0"/>
              </a:rPr>
              <a:t>C'est une phase de reconstruction, avec les papiers collés.</a:t>
            </a:r>
            <a:br>
              <a:rPr lang="fr-CA" sz="2000">
                <a:solidFill>
                  <a:schemeClr val="bg1"/>
                </a:solidFill>
                <a:latin typeface="Times New Roman" pitchFamily="18" charset="0"/>
              </a:rPr>
            </a:br>
            <a:r>
              <a:rPr lang="fr-CA" sz="2000">
                <a:solidFill>
                  <a:schemeClr val="bg1"/>
                </a:solidFill>
                <a:latin typeface="Times New Roman" pitchFamily="18" charset="0"/>
              </a:rPr>
              <a:t>Les fondateurs (Picasso Et Braque) du mouvement éprouvent le besoin de revenir à une peinture plus réaliste, et plus colorée.</a:t>
            </a:r>
            <a:r>
              <a:rPr lang="fr-CA" sz="2000" i="1">
                <a:solidFill>
                  <a:schemeClr val="bg1"/>
                </a:solidFill>
                <a:latin typeface="Times New Roman" pitchFamily="18" charset="0"/>
              </a:rPr>
              <a:t> </a:t>
            </a:r>
            <a:r>
              <a:rPr lang="fr-CA" sz="2000">
                <a:solidFill>
                  <a:schemeClr val="bg1"/>
                </a:solidFill>
                <a:latin typeface="Times New Roman" pitchFamily="18" charset="0"/>
              </a:rPr>
              <a:t/>
            </a:r>
            <a:br>
              <a:rPr lang="fr-CA" sz="2000">
                <a:solidFill>
                  <a:schemeClr val="bg1"/>
                </a:solidFill>
                <a:latin typeface="Times New Roman" pitchFamily="18" charset="0"/>
              </a:rPr>
            </a:br>
            <a:endParaRPr lang="fr-FR" sz="2000">
              <a:solidFill>
                <a:schemeClr val="bg1"/>
              </a:solidFill>
              <a:latin typeface="Times New Roman" pitchFamily="18" charset="0"/>
            </a:endParaRPr>
          </a:p>
        </p:txBody>
      </p:sp>
      <p:pic>
        <p:nvPicPr>
          <p:cNvPr id="9226" name="Picture 10" descr="21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 l="2130"/>
          <a:stretch>
            <a:fillRect/>
          </a:stretch>
        </p:blipFill>
        <p:spPr>
          <a:xfrm>
            <a:off x="323850" y="3429000"/>
            <a:ext cx="4032250" cy="3152775"/>
          </a:xfrm>
          <a:noFill/>
          <a:ln/>
        </p:spPr>
      </p:pic>
      <p:pic>
        <p:nvPicPr>
          <p:cNvPr id="9227" name="Picture 11" descr="images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3429000"/>
            <a:ext cx="4249737" cy="30972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719138"/>
          </a:xfrm>
        </p:spPr>
        <p:txBody>
          <a:bodyPr/>
          <a:lstStyle/>
          <a:p>
            <a:r>
              <a:rPr lang="fr-CA" sz="4000">
                <a:solidFill>
                  <a:schemeClr val="bg1"/>
                </a:solidFill>
                <a:latin typeface="Times New Roman" pitchFamily="18" charset="0"/>
              </a:rPr>
              <a:t>Œuvres importantes du cubisme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42088" y="6442075"/>
            <a:ext cx="2566987" cy="415925"/>
          </a:xfrm>
        </p:spPr>
        <p:txBody>
          <a:bodyPr/>
          <a:lstStyle/>
          <a:p>
            <a:pPr>
              <a:buFontTx/>
              <a:buNone/>
            </a:pPr>
            <a:r>
              <a:rPr lang="fr-CA" sz="2000">
                <a:solidFill>
                  <a:schemeClr val="bg1"/>
                </a:solidFill>
                <a:latin typeface="Times New Roman" pitchFamily="18" charset="0"/>
              </a:rPr>
              <a:t>Le cubisme cézannien</a:t>
            </a:r>
          </a:p>
          <a:p>
            <a:pPr algn="ctr"/>
            <a:endParaRPr lang="fr-CA"/>
          </a:p>
        </p:txBody>
      </p:sp>
      <p:pic>
        <p:nvPicPr>
          <p:cNvPr id="17413" name="Picture 5" descr="cub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713" y="765175"/>
            <a:ext cx="5459412" cy="56610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719138"/>
          </a:xfrm>
        </p:spPr>
        <p:txBody>
          <a:bodyPr/>
          <a:lstStyle/>
          <a:p>
            <a:r>
              <a:rPr lang="fr-CA" sz="4000">
                <a:solidFill>
                  <a:schemeClr val="bg1"/>
                </a:solidFill>
                <a:latin typeface="Times New Roman" pitchFamily="18" charset="0"/>
              </a:rPr>
              <a:t>Œuvres importantes du cubisme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42088" y="6442075"/>
            <a:ext cx="2566987" cy="415925"/>
          </a:xfrm>
        </p:spPr>
        <p:txBody>
          <a:bodyPr/>
          <a:lstStyle/>
          <a:p>
            <a:pPr>
              <a:buFontTx/>
              <a:buNone/>
            </a:pPr>
            <a:r>
              <a:rPr lang="fr-CA" sz="2000">
                <a:solidFill>
                  <a:schemeClr val="bg1"/>
                </a:solidFill>
                <a:latin typeface="Times New Roman" pitchFamily="18" charset="0"/>
              </a:rPr>
              <a:t>Le cubisme cézannien</a:t>
            </a:r>
          </a:p>
          <a:p>
            <a:pPr algn="ctr"/>
            <a:endParaRPr lang="fr-CA"/>
          </a:p>
        </p:txBody>
      </p:sp>
      <p:pic>
        <p:nvPicPr>
          <p:cNvPr id="18438" name="Picture 6" descr="057Picasso.jpg (43790 octets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613" y="692150"/>
            <a:ext cx="4516437" cy="5832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6988"/>
            <a:ext cx="8229600" cy="696913"/>
          </a:xfrm>
        </p:spPr>
        <p:txBody>
          <a:bodyPr/>
          <a:lstStyle/>
          <a:p>
            <a:r>
              <a:rPr lang="fr-CA" sz="4000">
                <a:solidFill>
                  <a:schemeClr val="bg1"/>
                </a:solidFill>
                <a:latin typeface="Times New Roman" pitchFamily="18" charset="0"/>
              </a:rPr>
              <a:t>Œuvres importantes du cubisme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88125" y="6397625"/>
            <a:ext cx="2520950" cy="46037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fr-CA" sz="2000">
                <a:solidFill>
                  <a:schemeClr val="bg1"/>
                </a:solidFill>
                <a:latin typeface="Times New Roman" pitchFamily="18" charset="0"/>
              </a:rPr>
              <a:t>Le cubisme analytique</a:t>
            </a:r>
          </a:p>
        </p:txBody>
      </p:sp>
      <p:pic>
        <p:nvPicPr>
          <p:cNvPr id="12294" name="Picture 6" descr="cub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9050" y="620713"/>
            <a:ext cx="3830638" cy="6165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CA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CA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174</Words>
  <Application>Microsoft Office PowerPoint</Application>
  <PresentationFormat>On-screen Show (4:3)</PresentationFormat>
  <Paragraphs>47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Modèle par défaut</vt:lpstr>
      <vt:lpstr>Slide 1</vt:lpstr>
      <vt:lpstr>Le cubisme 1907-1914 </vt:lpstr>
      <vt:lpstr>Le cubisme 1907-1914</vt:lpstr>
      <vt:lpstr>Les périodes du cubisme  </vt:lpstr>
      <vt:lpstr>Les périodes du cubisme  </vt:lpstr>
      <vt:lpstr>Les périodes du cubisme  </vt:lpstr>
      <vt:lpstr>Œuvres importantes du cubisme</vt:lpstr>
      <vt:lpstr>Œuvres importantes du cubisme</vt:lpstr>
      <vt:lpstr>Œuvres importantes du cubisme</vt:lpstr>
      <vt:lpstr>Œuvres importantes du cubisme</vt:lpstr>
      <vt:lpstr>Œuvres importantes du cubisme</vt:lpstr>
      <vt:lpstr>Œuvres importantes du cubisme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Patrick</dc:creator>
  <cp:lastModifiedBy>mckenna</cp:lastModifiedBy>
  <cp:revision>11</cp:revision>
  <dcterms:created xsi:type="dcterms:W3CDTF">2006-09-11T00:39:36Z</dcterms:created>
  <dcterms:modified xsi:type="dcterms:W3CDTF">2017-03-20T18:48:18Z</dcterms:modified>
</cp:coreProperties>
</file>